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1" r:id="rId1"/>
  </p:sldMasterIdLst>
  <p:notesMasterIdLst>
    <p:notesMasterId r:id="rId18"/>
  </p:notesMasterIdLst>
  <p:sldIdLst>
    <p:sldId id="256" r:id="rId2"/>
    <p:sldId id="263" r:id="rId3"/>
    <p:sldId id="257" r:id="rId4"/>
    <p:sldId id="264" r:id="rId5"/>
    <p:sldId id="269" r:id="rId6"/>
    <p:sldId id="265" r:id="rId7"/>
    <p:sldId id="266" r:id="rId8"/>
    <p:sldId id="273" r:id="rId9"/>
    <p:sldId id="267" r:id="rId10"/>
    <p:sldId id="271" r:id="rId11"/>
    <p:sldId id="272" r:id="rId12"/>
    <p:sldId id="274" r:id="rId13"/>
    <p:sldId id="261" r:id="rId14"/>
    <p:sldId id="275" r:id="rId15"/>
    <p:sldId id="276" r:id="rId16"/>
    <p:sldId id="277" r:id="rId17"/>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6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9" d="100"/>
          <a:sy n="69" d="100"/>
        </p:scale>
        <p:origin x="677"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3E844-B2C4-462D-BBBE-FC36EA7CC481}" type="datetimeFigureOut">
              <a:rPr lang="en-US" smtClean="0"/>
              <a:t>18-Jun-25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3E24A2-DE6D-4E92-9293-C0A8A50E3263}" type="slidenum">
              <a:rPr lang="en-US" smtClean="0"/>
              <a:t>‹#›</a:t>
            </a:fld>
            <a:endParaRPr lang="en-US"/>
          </a:p>
        </p:txBody>
      </p:sp>
    </p:spTree>
    <p:extLst>
      <p:ext uri="{BB962C8B-B14F-4D97-AF65-F5344CB8AC3E}">
        <p14:creationId xmlns:p14="http://schemas.microsoft.com/office/powerpoint/2010/main" val="2058596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3E24A2-DE6D-4E92-9293-C0A8A50E3263}" type="slidenum">
              <a:rPr lang="en-US" smtClean="0"/>
              <a:t>2</a:t>
            </a:fld>
            <a:endParaRPr lang="en-US"/>
          </a:p>
        </p:txBody>
      </p:sp>
    </p:spTree>
    <p:extLst>
      <p:ext uri="{BB962C8B-B14F-4D97-AF65-F5344CB8AC3E}">
        <p14:creationId xmlns:p14="http://schemas.microsoft.com/office/powerpoint/2010/main" val="4176222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16736" y="910742"/>
            <a:ext cx="12070080" cy="4279392"/>
          </a:xfrm>
        </p:spPr>
        <p:txBody>
          <a:bodyPr anchor="b">
            <a:normAutofit/>
          </a:bodyPr>
          <a:lstStyle>
            <a:lvl1pPr algn="l">
              <a:lnSpc>
                <a:spcPct val="85000"/>
              </a:lnSpc>
              <a:defRPr sz="9600" spc="-6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320061" y="5346744"/>
            <a:ext cx="12070080" cy="1371600"/>
          </a:xfrm>
        </p:spPr>
        <p:txBody>
          <a:bodyPr lIns="91440" rIns="91440">
            <a:normAutofit/>
          </a:bodyPr>
          <a:lstStyle>
            <a:lvl1pPr marL="0" indent="0" algn="l">
              <a:buNone/>
              <a:defRPr sz="2880" cap="all" spc="240" baseline="0">
                <a:solidFill>
                  <a:schemeClr val="tx2"/>
                </a:solidFill>
                <a:latin typeface="+mj-lt"/>
              </a:defRPr>
            </a:lvl1pPr>
            <a:lvl2pPr marL="548640" indent="0" algn="ctr">
              <a:buNone/>
              <a:defRPr sz="2880"/>
            </a:lvl2pPr>
            <a:lvl3pPr marL="1097280" indent="0" algn="ctr">
              <a:buNone/>
              <a:defRPr sz="288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18-Jun-25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32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18-Jun-25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08548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469880" y="497734"/>
            <a:ext cx="3154680" cy="69089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97734"/>
            <a:ext cx="9281160" cy="6908906"/>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18-Jun-25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6733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18-Jun-25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23125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18-Jun-25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752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16735" y="2214881"/>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61504" y="2214882"/>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18-Jun-25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59628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16736"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16736"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61504"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61504"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18-Jun-25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92963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18-Jun-25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36620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CAD085-E8A6-8845-BD4E-CB4CCA059FC4}" type="datetimeFigureOut">
              <a:rPr lang="en-US" smtClean="0"/>
              <a:t>18-Jun-25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38565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0" y="0"/>
            <a:ext cx="4860949"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848085" y="0"/>
            <a:ext cx="7681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713231"/>
            <a:ext cx="3840480" cy="2743200"/>
          </a:xfrm>
        </p:spPr>
        <p:txBody>
          <a:bodyPr anchor="b">
            <a:normAutofit/>
          </a:bodyPr>
          <a:lstStyle>
            <a:lvl1pPr>
              <a:defRPr sz="432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60720" y="877824"/>
            <a:ext cx="7790688" cy="630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8640" y="3511296"/>
            <a:ext cx="3840480" cy="4054949"/>
          </a:xfrm>
        </p:spPr>
        <p:txBody>
          <a:bodyPr lIns="91440" rIns="91440">
            <a:normAutofit/>
          </a:bodyPr>
          <a:lstStyle>
            <a:lvl1pPr marL="0" indent="0">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a:xfrm>
            <a:off x="558614" y="7751743"/>
            <a:ext cx="3142212" cy="438150"/>
          </a:xfrm>
        </p:spPr>
        <p:txBody>
          <a:bodyPr/>
          <a:lstStyle>
            <a:lvl1pPr algn="l">
              <a:defRPr/>
            </a:lvl1pPr>
          </a:lstStyle>
          <a:p>
            <a:fld id="{5BCAD085-E8A6-8845-BD4E-CB4CCA059FC4}" type="datetimeFigureOut">
              <a:rPr lang="en-US" smtClean="0"/>
              <a:t>18-Jun-25</a:t>
            </a:fld>
            <a:endParaRPr lang="en-US"/>
          </a:p>
        </p:txBody>
      </p:sp>
      <p:sp>
        <p:nvSpPr>
          <p:cNvPr id="6" name="Footer Placeholder 5"/>
          <p:cNvSpPr>
            <a:spLocks noGrp="1"/>
          </p:cNvSpPr>
          <p:nvPr>
            <p:ph type="ftr" sz="quarter" idx="11"/>
          </p:nvPr>
        </p:nvSpPr>
        <p:spPr>
          <a:xfrm>
            <a:off x="5760720" y="7751743"/>
            <a:ext cx="5577840" cy="438150"/>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25308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5943600"/>
            <a:ext cx="1462659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9" y="5898091"/>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6089904"/>
            <a:ext cx="12135917" cy="987552"/>
          </a:xfrm>
        </p:spPr>
        <p:txBody>
          <a:bodyPr lIns="91440" tIns="0" rIns="91440" bIns="0" anchor="b">
            <a:noAutofit/>
          </a:bodyPr>
          <a:lstStyle>
            <a:lvl1pPr>
              <a:defRPr sz="432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 y="0"/>
            <a:ext cx="14630382" cy="5898091"/>
          </a:xfrm>
          <a:blipFill>
            <a:blip r:embed="rId2"/>
            <a:stretch>
              <a:fillRect/>
            </a:stretch>
          </a:blipFill>
        </p:spPr>
        <p:txBody>
          <a:bodyPr lIns="457200" tIns="457200" anchor="t"/>
          <a:lstStyle>
            <a:lvl1pPr marL="0" indent="0">
              <a:buNone/>
              <a:defRPr sz="3840">
                <a:solidFill>
                  <a:schemeClr val="bg1"/>
                </a:solidFill>
              </a:defRPr>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16736" y="7088428"/>
            <a:ext cx="12135917" cy="713232"/>
          </a:xfrm>
        </p:spPr>
        <p:txBody>
          <a:bodyPr lIns="91440" tIns="0" rIns="91440" bIns="0">
            <a:normAutofit/>
          </a:bodyPr>
          <a:lstStyle>
            <a:lvl1pPr marL="0" indent="0">
              <a:spcBef>
                <a:spcPts val="0"/>
              </a:spcBef>
              <a:spcAft>
                <a:spcPts val="720"/>
              </a:spcAft>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18-Jun-25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68458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7601179"/>
            <a:ext cx="14630401" cy="79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16736" y="343924"/>
            <a:ext cx="12070080" cy="174090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16736" y="2214881"/>
            <a:ext cx="12070080" cy="482803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16737" y="7751743"/>
            <a:ext cx="2966725" cy="438150"/>
          </a:xfrm>
          <a:prstGeom prst="rect">
            <a:avLst/>
          </a:prstGeom>
        </p:spPr>
        <p:txBody>
          <a:bodyPr vert="horz" lIns="91440" tIns="45720" rIns="91440" bIns="45720" rtlCol="0" anchor="ctr"/>
          <a:lstStyle>
            <a:lvl1pPr algn="l">
              <a:defRPr sz="1080">
                <a:solidFill>
                  <a:srgbClr val="FFFFFF"/>
                </a:solidFill>
              </a:defRPr>
            </a:lvl1pPr>
          </a:lstStyle>
          <a:p>
            <a:fld id="{5BCAD085-E8A6-8845-BD4E-CB4CCA059FC4}" type="datetimeFigureOut">
              <a:rPr lang="en-US" smtClean="0"/>
              <a:t>18-Jun-25</a:t>
            </a:fld>
            <a:endParaRPr lang="en-US"/>
          </a:p>
        </p:txBody>
      </p:sp>
      <p:sp>
        <p:nvSpPr>
          <p:cNvPr id="5" name="Footer Placeholder 4"/>
          <p:cNvSpPr>
            <a:spLocks noGrp="1"/>
          </p:cNvSpPr>
          <p:nvPr>
            <p:ph type="ftr" sz="quarter" idx="3"/>
          </p:nvPr>
        </p:nvSpPr>
        <p:spPr>
          <a:xfrm>
            <a:off x="4423422" y="7751743"/>
            <a:ext cx="5787365" cy="438150"/>
          </a:xfrm>
          <a:prstGeom prst="rect">
            <a:avLst/>
          </a:prstGeom>
        </p:spPr>
        <p:txBody>
          <a:bodyPr vert="horz" lIns="91440" tIns="45720" rIns="91440" bIns="45720" rtlCol="0" anchor="ctr"/>
          <a:lstStyle>
            <a:lvl1pPr algn="ctr">
              <a:defRPr sz="108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1880550" y="7751743"/>
            <a:ext cx="1574430" cy="438150"/>
          </a:xfrm>
          <a:prstGeom prst="rect">
            <a:avLst/>
          </a:prstGeom>
        </p:spPr>
        <p:txBody>
          <a:bodyPr vert="horz" lIns="91440" tIns="45720" rIns="91440" bIns="45720" rtlCol="0" anchor="ctr"/>
          <a:lstStyle>
            <a:lvl1pPr algn="r">
              <a:defRPr sz="1260">
                <a:solidFill>
                  <a:srgbClr val="FFFFFF"/>
                </a:solidFill>
              </a:defRPr>
            </a:lvl1pPr>
          </a:lstStyle>
          <a:p>
            <a:fld id="{C1FF6DA9-008F-8B48-92A6-B652298478BF}" type="slidenum">
              <a:rPr lang="en-US" smtClean="0"/>
              <a:t>‹#›</a:t>
            </a:fld>
            <a:endParaRPr lang="en-US"/>
          </a:p>
        </p:txBody>
      </p:sp>
      <p:cxnSp>
        <p:nvCxnSpPr>
          <p:cNvPr id="10" name="Straight Connector 9"/>
          <p:cNvCxnSpPr/>
          <p:nvPr/>
        </p:nvCxnSpPr>
        <p:spPr>
          <a:xfrm>
            <a:off x="1432238" y="2085414"/>
            <a:ext cx="1196035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01004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1097280" rtl="0" eaLnBrk="1" latinLnBrk="0" hangingPunct="1">
        <a:lnSpc>
          <a:spcPct val="85000"/>
        </a:lnSpc>
        <a:spcBef>
          <a:spcPct val="0"/>
        </a:spcBef>
        <a:buNone/>
        <a:defRPr sz="5760" kern="1200" spc="-60" baseline="0">
          <a:solidFill>
            <a:schemeClr val="tx1">
              <a:lumMod val="75000"/>
              <a:lumOff val="2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460858" indent="-219456" algn="l" defTabSz="1097280" rtl="0" eaLnBrk="1" latinLnBrk="0" hangingPunct="1">
        <a:lnSpc>
          <a:spcPct val="90000"/>
        </a:lnSpc>
        <a:spcBef>
          <a:spcPts val="240"/>
        </a:spcBef>
        <a:spcAft>
          <a:spcPts val="480"/>
        </a:spcAft>
        <a:buClr>
          <a:schemeClr val="accent1"/>
        </a:buClr>
        <a:buFont typeface="Calibri" pitchFamily="34" charset="0"/>
        <a:buChar char="◦"/>
        <a:defRPr sz="2160" kern="1200">
          <a:solidFill>
            <a:schemeClr val="tx1">
              <a:lumMod val="75000"/>
              <a:lumOff val="25000"/>
            </a:schemeClr>
          </a:solidFill>
          <a:latin typeface="+mn-lt"/>
          <a:ea typeface="+mn-ea"/>
          <a:cs typeface="+mn-cs"/>
        </a:defRPr>
      </a:lvl2pPr>
      <a:lvl3pPr marL="680314"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3pPr>
      <a:lvl4pPr marL="899770"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4pPr>
      <a:lvl5pPr marL="1119226"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5pPr>
      <a:lvl6pPr marL="132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6pPr>
      <a:lvl7pPr marL="156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7pPr>
      <a:lvl8pPr marL="180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8pPr>
      <a:lvl9pPr marL="204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1740342"/>
            <a:ext cx="10778490" cy="2190115"/>
          </a:xfrm>
        </p:spPr>
        <p:txBody>
          <a:bodyPr>
            <a:normAutofit fontScale="90000"/>
          </a:bodyPr>
          <a:lstStyle/>
          <a:p>
            <a:r>
              <a:rPr dirty="0">
                <a:latin typeface="Arial" panose="020B0604020202020204" pitchFamily="34" charset="0"/>
                <a:cs typeface="Arial" panose="020B0604020202020204" pitchFamily="34" charset="0"/>
              </a:rPr>
              <a:t>Laptop Price Analysis and Prediction</a:t>
            </a:r>
          </a:p>
        </p:txBody>
      </p:sp>
      <p:sp>
        <p:nvSpPr>
          <p:cNvPr id="3" name="Subtitle 2"/>
          <p:cNvSpPr>
            <a:spLocks noGrp="1"/>
          </p:cNvSpPr>
          <p:nvPr>
            <p:ph type="subTitle" idx="1"/>
          </p:nvPr>
        </p:nvSpPr>
        <p:spPr>
          <a:xfrm>
            <a:off x="1645920" y="3934897"/>
            <a:ext cx="11338560" cy="559047"/>
          </a:xfrm>
        </p:spPr>
        <p:txBody>
          <a:bodyPr>
            <a:normAutofit fontScale="77500" lnSpcReduction="20000"/>
          </a:bodyPr>
          <a:lstStyle/>
          <a:p>
            <a:r>
              <a:rPr dirty="0">
                <a:latin typeface="Aptos Display" panose="020B0004020202020204" pitchFamily="34" charset="0"/>
              </a:rPr>
              <a:t>An analytical report on laptop pricing trends and stock insights</a:t>
            </a:r>
          </a:p>
        </p:txBody>
      </p:sp>
      <p:sp>
        <p:nvSpPr>
          <p:cNvPr id="10" name="TextBox 9">
            <a:extLst>
              <a:ext uri="{FF2B5EF4-FFF2-40B4-BE49-F238E27FC236}">
                <a16:creationId xmlns:a16="http://schemas.microsoft.com/office/drawing/2014/main" id="{8BA64EEA-620D-B0F5-9FCF-35C5CE234A2A}"/>
              </a:ext>
            </a:extLst>
          </p:cNvPr>
          <p:cNvSpPr txBox="1"/>
          <p:nvPr/>
        </p:nvSpPr>
        <p:spPr>
          <a:xfrm>
            <a:off x="1645920" y="5669280"/>
            <a:ext cx="4574137" cy="523220"/>
          </a:xfrm>
          <a:prstGeom prst="rect">
            <a:avLst/>
          </a:prstGeom>
          <a:noFill/>
        </p:spPr>
        <p:txBody>
          <a:bodyPr wrap="none" rtlCol="0">
            <a:spAutoFit/>
          </a:bodyPr>
          <a:lstStyle/>
          <a:p>
            <a:r>
              <a:rPr lang="en-US" sz="2800" dirty="0"/>
              <a:t>Presented By- Varun Malhotra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C58A3-A6A3-FEF7-BA4D-9095F2304CE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D96623-5A44-49E9-CA74-4564D0C0DBD6}"/>
              </a:ext>
            </a:extLst>
          </p:cNvPr>
          <p:cNvSpPr txBox="1"/>
          <p:nvPr/>
        </p:nvSpPr>
        <p:spPr>
          <a:xfrm>
            <a:off x="4036741" y="6757639"/>
            <a:ext cx="7181518" cy="584775"/>
          </a:xfrm>
          <a:prstGeom prst="rect">
            <a:avLst/>
          </a:prstGeom>
          <a:noFill/>
        </p:spPr>
        <p:txBody>
          <a:bodyPr wrap="none" rtlCol="0">
            <a:spAutoFit/>
          </a:bodyPr>
          <a:lstStyle/>
          <a:p>
            <a:r>
              <a:rPr lang="en-US" sz="3200" dirty="0"/>
              <a:t>Laptop Price Analysis Dashboard Page-2/3</a:t>
            </a:r>
          </a:p>
        </p:txBody>
      </p:sp>
      <p:pic>
        <p:nvPicPr>
          <p:cNvPr id="5" name="Picture 4">
            <a:extLst>
              <a:ext uri="{FF2B5EF4-FFF2-40B4-BE49-F238E27FC236}">
                <a16:creationId xmlns:a16="http://schemas.microsoft.com/office/drawing/2014/main" id="{0C92ADB6-9D46-FE40-73C2-225950F0C926}"/>
              </a:ext>
            </a:extLst>
          </p:cNvPr>
          <p:cNvPicPr>
            <a:picLocks noChangeAspect="1"/>
          </p:cNvPicPr>
          <p:nvPr/>
        </p:nvPicPr>
        <p:blipFill>
          <a:blip r:embed="rId2"/>
          <a:stretch>
            <a:fillRect/>
          </a:stretch>
        </p:blipFill>
        <p:spPr>
          <a:xfrm>
            <a:off x="1973574" y="328418"/>
            <a:ext cx="11307851" cy="6358886"/>
          </a:xfrm>
          <a:prstGeom prst="rect">
            <a:avLst/>
          </a:prstGeom>
        </p:spPr>
      </p:pic>
    </p:spTree>
    <p:extLst>
      <p:ext uri="{BB962C8B-B14F-4D97-AF65-F5344CB8AC3E}">
        <p14:creationId xmlns:p14="http://schemas.microsoft.com/office/powerpoint/2010/main" val="1772926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21D5B-E133-14C7-28DA-203658CE26D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34B791A-9978-72A4-55CB-48F459AECB34}"/>
              </a:ext>
            </a:extLst>
          </p:cNvPr>
          <p:cNvSpPr txBox="1"/>
          <p:nvPr/>
        </p:nvSpPr>
        <p:spPr>
          <a:xfrm>
            <a:off x="4036741" y="6757639"/>
            <a:ext cx="7181518" cy="584775"/>
          </a:xfrm>
          <a:prstGeom prst="rect">
            <a:avLst/>
          </a:prstGeom>
          <a:noFill/>
        </p:spPr>
        <p:txBody>
          <a:bodyPr wrap="none" rtlCol="0">
            <a:spAutoFit/>
          </a:bodyPr>
          <a:lstStyle/>
          <a:p>
            <a:r>
              <a:rPr lang="en-US" sz="3200" dirty="0"/>
              <a:t>Laptop Price Analysis Dashboard Page-3/3</a:t>
            </a:r>
          </a:p>
        </p:txBody>
      </p:sp>
      <p:pic>
        <p:nvPicPr>
          <p:cNvPr id="2" name="Picture 1">
            <a:extLst>
              <a:ext uri="{FF2B5EF4-FFF2-40B4-BE49-F238E27FC236}">
                <a16:creationId xmlns:a16="http://schemas.microsoft.com/office/drawing/2014/main" id="{F21B80FC-DF56-34BC-4554-3EBF4AE6A24A}"/>
              </a:ext>
            </a:extLst>
          </p:cNvPr>
          <p:cNvPicPr>
            <a:picLocks noChangeAspect="1"/>
          </p:cNvPicPr>
          <p:nvPr/>
        </p:nvPicPr>
        <p:blipFill>
          <a:blip r:embed="rId2"/>
          <a:stretch>
            <a:fillRect/>
          </a:stretch>
        </p:blipFill>
        <p:spPr>
          <a:xfrm>
            <a:off x="1650121" y="360529"/>
            <a:ext cx="11340960" cy="6358886"/>
          </a:xfrm>
          <a:prstGeom prst="rect">
            <a:avLst/>
          </a:prstGeom>
        </p:spPr>
      </p:pic>
    </p:spTree>
    <p:extLst>
      <p:ext uri="{BB962C8B-B14F-4D97-AF65-F5344CB8AC3E}">
        <p14:creationId xmlns:p14="http://schemas.microsoft.com/office/powerpoint/2010/main" val="3170505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5C1E-1963-458B-8144-6F756FB7C082}"/>
              </a:ext>
            </a:extLst>
          </p:cNvPr>
          <p:cNvSpPr>
            <a:spLocks noGrp="1"/>
          </p:cNvSpPr>
          <p:nvPr>
            <p:ph type="title"/>
          </p:nvPr>
        </p:nvSpPr>
        <p:spPr/>
        <p:txBody>
          <a:bodyPr/>
          <a:lstStyle/>
          <a:p>
            <a:r>
              <a:rPr lang="en-US" b="1" dirty="0">
                <a:latin typeface="Arial Black" panose="020B0A04020102020204" pitchFamily="34" charset="0"/>
              </a:rPr>
              <a:t>L</a:t>
            </a:r>
            <a:r>
              <a:rPr lang="en-US" b="1" dirty="0">
                <a:solidFill>
                  <a:srgbClr val="58B6C0"/>
                </a:solidFill>
                <a:latin typeface="Arial Black" panose="020B0A04020102020204" pitchFamily="34" charset="0"/>
              </a:rPr>
              <a:t>aptop</a:t>
            </a:r>
            <a:r>
              <a:rPr lang="en-US" b="1" dirty="0">
                <a:latin typeface="Arial Black" panose="020B0A04020102020204" pitchFamily="34" charset="0"/>
              </a:rPr>
              <a:t> P</a:t>
            </a:r>
            <a:r>
              <a:rPr lang="en-US" b="1" dirty="0">
                <a:solidFill>
                  <a:srgbClr val="58B6C0"/>
                </a:solidFill>
                <a:latin typeface="Arial Black" panose="020B0A04020102020204" pitchFamily="34" charset="0"/>
              </a:rPr>
              <a:t>rice</a:t>
            </a:r>
            <a:r>
              <a:rPr lang="en-US" b="1" dirty="0">
                <a:latin typeface="Arial Black" panose="020B0A04020102020204" pitchFamily="34" charset="0"/>
              </a:rPr>
              <a:t> </a:t>
            </a:r>
            <a:r>
              <a:rPr lang="en-US" b="1" dirty="0">
                <a:solidFill>
                  <a:schemeClr val="tx1"/>
                </a:solidFill>
                <a:latin typeface="Arial Black" panose="020B0A04020102020204" pitchFamily="34" charset="0"/>
              </a:rPr>
              <a:t>P</a:t>
            </a:r>
            <a:r>
              <a:rPr lang="en-US" b="1" dirty="0">
                <a:solidFill>
                  <a:srgbClr val="58B6C0"/>
                </a:solidFill>
                <a:latin typeface="Arial Black" panose="020B0A04020102020204" pitchFamily="34" charset="0"/>
              </a:rPr>
              <a:t>rediction</a:t>
            </a:r>
          </a:p>
        </p:txBody>
      </p:sp>
      <p:sp>
        <p:nvSpPr>
          <p:cNvPr id="3" name="TextBox 2">
            <a:extLst>
              <a:ext uri="{FF2B5EF4-FFF2-40B4-BE49-F238E27FC236}">
                <a16:creationId xmlns:a16="http://schemas.microsoft.com/office/drawing/2014/main" id="{B537E613-C741-68CF-920F-F263ACCA63F6}"/>
              </a:ext>
            </a:extLst>
          </p:cNvPr>
          <p:cNvSpPr txBox="1"/>
          <p:nvPr/>
        </p:nvSpPr>
        <p:spPr>
          <a:xfrm>
            <a:off x="1316736" y="2200217"/>
            <a:ext cx="10305133" cy="4724370"/>
          </a:xfrm>
          <a:prstGeom prst="rect">
            <a:avLst/>
          </a:prstGeom>
          <a:noFill/>
        </p:spPr>
        <p:txBody>
          <a:bodyPr wrap="square" rtlCol="0">
            <a:spAutoFit/>
          </a:bodyPr>
          <a:lstStyle/>
          <a:p>
            <a:pPr algn="just"/>
            <a:r>
              <a:rPr lang="en-US" sz="2800" dirty="0"/>
              <a:t>An interactive prediction model helps estimate average price based on filters</a:t>
            </a:r>
          </a:p>
          <a:p>
            <a:pPr algn="just"/>
            <a:endParaRPr lang="en-US" sz="1050" dirty="0"/>
          </a:p>
          <a:p>
            <a:pPr algn="just"/>
            <a:r>
              <a:rPr lang="en-US" sz="2800" dirty="0"/>
              <a:t>User Inputs:</a:t>
            </a:r>
          </a:p>
          <a:p>
            <a:pPr algn="just"/>
            <a:r>
              <a:rPr lang="en-US" sz="2000" dirty="0"/>
              <a:t>Brand, Processor, GPU, RAM, Storage, Resolution, OS, Touch/IPS.</a:t>
            </a:r>
          </a:p>
          <a:p>
            <a:pPr algn="just"/>
            <a:endParaRPr lang="en-US" sz="2000" dirty="0"/>
          </a:p>
          <a:p>
            <a:pPr algn="just"/>
            <a:r>
              <a:rPr lang="en-US" sz="2800" dirty="0"/>
              <a:t>Output:</a:t>
            </a:r>
          </a:p>
          <a:p>
            <a:pPr marL="342900" indent="-342900" algn="just">
              <a:buFont typeface="Arial" panose="020B0604020202020204" pitchFamily="34" charset="0"/>
              <a:buChar char="•"/>
            </a:pPr>
            <a:r>
              <a:rPr lang="en-US" sz="2000" dirty="0"/>
              <a:t>Displays Cheapest, Most Expensive, and Average laptop prices in real-time.</a:t>
            </a:r>
          </a:p>
          <a:p>
            <a:pPr marL="342900" indent="-342900" algn="just">
              <a:buFont typeface="Arial" panose="020B0604020202020204" pitchFamily="34" charset="0"/>
              <a:buChar char="•"/>
            </a:pPr>
            <a:r>
              <a:rPr lang="en-US" sz="2000" dirty="0"/>
              <a:t>Shows matching product name when filtered down to exact specs.</a:t>
            </a:r>
          </a:p>
          <a:p>
            <a:pPr marL="342900" indent="-342900" algn="just">
              <a:buFont typeface="Arial" panose="020B0604020202020204" pitchFamily="34" charset="0"/>
              <a:buChar char="•"/>
            </a:pPr>
            <a:endParaRPr lang="en-US" sz="1050" dirty="0"/>
          </a:p>
          <a:p>
            <a:pPr algn="just"/>
            <a:r>
              <a:rPr lang="en-US" sz="2800" dirty="0"/>
              <a:t>Overall Market:</a:t>
            </a:r>
          </a:p>
          <a:p>
            <a:pPr marL="342900" indent="-342900" algn="just">
              <a:buFont typeface="Arial" panose="020B0604020202020204" pitchFamily="34" charset="0"/>
              <a:buChar char="•"/>
            </a:pPr>
            <a:r>
              <a:rPr lang="en-US" sz="2000" dirty="0"/>
              <a:t>Average Laptop Price: £1,130</a:t>
            </a:r>
          </a:p>
          <a:p>
            <a:pPr marL="342900" indent="-342900" algn="just">
              <a:buFont typeface="Arial" panose="020B0604020202020204" pitchFamily="34" charset="0"/>
              <a:buChar char="•"/>
            </a:pPr>
            <a:r>
              <a:rPr lang="en-US" sz="2000" dirty="0"/>
              <a:t>Price Range: £174 to £6,100</a:t>
            </a:r>
          </a:p>
          <a:p>
            <a:pPr marL="342900" indent="-34290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90559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rgbClr val="58B6C0"/>
                </a:solidFill>
                <a:latin typeface="Arial Black" panose="020B0A04020102020204" pitchFamily="34" charset="0"/>
              </a:rPr>
              <a:t>F</a:t>
            </a:r>
            <a:r>
              <a:rPr dirty="0">
                <a:latin typeface="Arial Black" panose="020B0A04020102020204" pitchFamily="34" charset="0"/>
              </a:rPr>
              <a:t>iltered </a:t>
            </a:r>
            <a:r>
              <a:rPr dirty="0">
                <a:solidFill>
                  <a:srgbClr val="58B6C0"/>
                </a:solidFill>
                <a:latin typeface="Arial Black" panose="020B0A04020102020204" pitchFamily="34" charset="0"/>
              </a:rPr>
              <a:t>P</a:t>
            </a:r>
            <a:r>
              <a:rPr dirty="0">
                <a:latin typeface="Arial Black" panose="020B0A04020102020204" pitchFamily="34" charset="0"/>
              </a:rPr>
              <a:t>rice </a:t>
            </a:r>
            <a:r>
              <a:rPr dirty="0">
                <a:solidFill>
                  <a:srgbClr val="58B6C0"/>
                </a:solidFill>
                <a:latin typeface="Arial Black" panose="020B0A04020102020204" pitchFamily="34" charset="0"/>
              </a:rPr>
              <a:t>P</a:t>
            </a:r>
            <a:r>
              <a:rPr dirty="0">
                <a:latin typeface="Arial Black" panose="020B0A04020102020204" pitchFamily="34" charset="0"/>
              </a:rPr>
              <a:t>rediction</a:t>
            </a:r>
          </a:p>
        </p:txBody>
      </p:sp>
      <p:pic>
        <p:nvPicPr>
          <p:cNvPr id="3" name="Picture 2" descr="Screenshot_4.PNG"/>
          <p:cNvPicPr>
            <a:picLocks noChangeAspect="1"/>
          </p:cNvPicPr>
          <p:nvPr/>
        </p:nvPicPr>
        <p:blipFill>
          <a:blip r:embed="rId2"/>
          <a:stretch>
            <a:fillRect/>
          </a:stretch>
        </p:blipFill>
        <p:spPr>
          <a:xfrm>
            <a:off x="1018954" y="2287518"/>
            <a:ext cx="8950654" cy="5027682"/>
          </a:xfrm>
          <a:prstGeom prst="rect">
            <a:avLst/>
          </a:prstGeom>
          <a:ln>
            <a:noFill/>
          </a:ln>
          <a:effectLst>
            <a:softEdge rad="112500"/>
          </a:effectLst>
        </p:spPr>
      </p:pic>
      <p:sp>
        <p:nvSpPr>
          <p:cNvPr id="5" name="Thought Bubble: Cloud 4">
            <a:extLst>
              <a:ext uri="{FF2B5EF4-FFF2-40B4-BE49-F238E27FC236}">
                <a16:creationId xmlns:a16="http://schemas.microsoft.com/office/drawing/2014/main" id="{29180B4B-E050-4AB8-097B-53EBAA3506AA}"/>
              </a:ext>
            </a:extLst>
          </p:cNvPr>
          <p:cNvSpPr/>
          <p:nvPr/>
        </p:nvSpPr>
        <p:spPr>
          <a:xfrm rot="1242521">
            <a:off x="10096013" y="2596404"/>
            <a:ext cx="3865934" cy="3027775"/>
          </a:xfrm>
          <a:prstGeom prst="cloudCallout">
            <a:avLst/>
          </a:prstGeom>
          <a:solidFill>
            <a:srgbClr val="58B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9E6D02-EC89-34EC-763D-ED65EF1740EA}"/>
              </a:ext>
            </a:extLst>
          </p:cNvPr>
          <p:cNvSpPr txBox="1"/>
          <p:nvPr/>
        </p:nvSpPr>
        <p:spPr>
          <a:xfrm>
            <a:off x="10688220" y="3237637"/>
            <a:ext cx="2754351" cy="1754326"/>
          </a:xfrm>
          <a:prstGeom prst="rect">
            <a:avLst/>
          </a:prstGeom>
          <a:noFill/>
        </p:spPr>
        <p:txBody>
          <a:bodyPr wrap="square" rtlCol="0">
            <a:spAutoFit/>
          </a:bodyPr>
          <a:lstStyle/>
          <a:p>
            <a:pPr algn="just"/>
            <a:r>
              <a:rPr lang="en-US" dirty="0">
                <a:solidFill>
                  <a:schemeClr val="bg1"/>
                </a:solidFill>
                <a:latin typeface="Adobe Devanagari" panose="02040503050201020203" pitchFamily="18" charset="0"/>
                <a:cs typeface="Adobe Devanagari" panose="02040503050201020203" pitchFamily="18" charset="0"/>
              </a:rPr>
              <a:t>Upon applying all the filters (such as Acer Netbook featuring Intel HD Graphics, 2GB RAM, and 32GB storage), the average price comes to £174.</a:t>
            </a:r>
            <a:endParaRPr lang="en-US" sz="2400" dirty="0">
              <a:solidFill>
                <a:schemeClr val="bg1"/>
              </a:solidFill>
              <a:latin typeface="Adobe Devanagari" panose="02040503050201020203" pitchFamily="18" charset="0"/>
              <a:cs typeface="Adobe Devanagari" panose="02040503050201020203"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7CB73C-0970-FFF7-9743-A4D1BC98E9E4}"/>
              </a:ext>
            </a:extLst>
          </p:cNvPr>
          <p:cNvPicPr>
            <a:picLocks noChangeAspect="1"/>
          </p:cNvPicPr>
          <p:nvPr/>
        </p:nvPicPr>
        <p:blipFill>
          <a:blip r:embed="rId2"/>
          <a:stretch>
            <a:fillRect/>
          </a:stretch>
        </p:blipFill>
        <p:spPr>
          <a:xfrm>
            <a:off x="3968248" y="2388490"/>
            <a:ext cx="5955009" cy="2942883"/>
          </a:xfrm>
          <a:prstGeom prst="ellipse">
            <a:avLst/>
          </a:prstGeom>
          <a:ln>
            <a:noFill/>
          </a:ln>
          <a:effectLst>
            <a:softEdge rad="112500"/>
          </a:effectLst>
        </p:spPr>
      </p:pic>
      <p:sp>
        <p:nvSpPr>
          <p:cNvPr id="2" name="Title 1">
            <a:extLst>
              <a:ext uri="{FF2B5EF4-FFF2-40B4-BE49-F238E27FC236}">
                <a16:creationId xmlns:a16="http://schemas.microsoft.com/office/drawing/2014/main" id="{C9E740C1-1104-6273-BDA2-05AA5BC3C970}"/>
              </a:ext>
            </a:extLst>
          </p:cNvPr>
          <p:cNvSpPr>
            <a:spLocks noGrp="1"/>
          </p:cNvSpPr>
          <p:nvPr>
            <p:ph type="title"/>
          </p:nvPr>
        </p:nvSpPr>
        <p:spPr/>
        <p:txBody>
          <a:bodyPr>
            <a:normAutofit/>
          </a:bodyPr>
          <a:lstStyle/>
          <a:p>
            <a:r>
              <a:rPr lang="en-US" sz="5400" dirty="0">
                <a:solidFill>
                  <a:schemeClr val="tx1">
                    <a:lumMod val="95000"/>
                    <a:lumOff val="5000"/>
                  </a:schemeClr>
                </a:solidFill>
                <a:latin typeface="Arial Black" panose="020B0A04020102020204" pitchFamily="34" charset="0"/>
              </a:rPr>
              <a:t>T</a:t>
            </a:r>
            <a:r>
              <a:rPr lang="en-US" sz="5400" dirty="0">
                <a:solidFill>
                  <a:srgbClr val="58B6C0"/>
                </a:solidFill>
                <a:latin typeface="Arial Black" panose="020B0A04020102020204" pitchFamily="34" charset="0"/>
              </a:rPr>
              <a:t>ools &amp; </a:t>
            </a:r>
            <a:r>
              <a:rPr lang="en-US" sz="5400" dirty="0">
                <a:solidFill>
                  <a:schemeClr val="tx1">
                    <a:lumMod val="95000"/>
                    <a:lumOff val="5000"/>
                  </a:schemeClr>
                </a:solidFill>
                <a:latin typeface="Arial Black" panose="020B0A04020102020204" pitchFamily="34" charset="0"/>
              </a:rPr>
              <a:t>T</a:t>
            </a:r>
            <a:r>
              <a:rPr lang="en-US" sz="5400" dirty="0">
                <a:solidFill>
                  <a:srgbClr val="58B6C0"/>
                </a:solidFill>
                <a:latin typeface="Arial Black" panose="020B0A04020102020204" pitchFamily="34" charset="0"/>
              </a:rPr>
              <a:t>echnologies </a:t>
            </a:r>
            <a:r>
              <a:rPr lang="en-US" sz="5400" dirty="0">
                <a:solidFill>
                  <a:schemeClr val="tx1">
                    <a:lumMod val="95000"/>
                    <a:lumOff val="5000"/>
                  </a:schemeClr>
                </a:solidFill>
                <a:latin typeface="Arial Black" panose="020B0A04020102020204" pitchFamily="34" charset="0"/>
              </a:rPr>
              <a:t>U</a:t>
            </a:r>
            <a:r>
              <a:rPr lang="en-US" sz="5400" dirty="0">
                <a:solidFill>
                  <a:srgbClr val="58B6C0"/>
                </a:solidFill>
                <a:latin typeface="Arial Black" panose="020B0A04020102020204" pitchFamily="34" charset="0"/>
              </a:rPr>
              <a:t>sed</a:t>
            </a:r>
          </a:p>
        </p:txBody>
      </p:sp>
      <p:pic>
        <p:nvPicPr>
          <p:cNvPr id="3" name="Picture 2">
            <a:extLst>
              <a:ext uri="{FF2B5EF4-FFF2-40B4-BE49-F238E27FC236}">
                <a16:creationId xmlns:a16="http://schemas.microsoft.com/office/drawing/2014/main" id="{6F3E73A6-1EC8-E64E-E30F-714D034B6B09}"/>
              </a:ext>
            </a:extLst>
          </p:cNvPr>
          <p:cNvPicPr>
            <a:picLocks noChangeAspect="1"/>
          </p:cNvPicPr>
          <p:nvPr/>
        </p:nvPicPr>
        <p:blipFill>
          <a:blip r:embed="rId3"/>
          <a:stretch>
            <a:fillRect/>
          </a:stretch>
        </p:blipFill>
        <p:spPr>
          <a:xfrm rot="21256449">
            <a:off x="872079" y="2454558"/>
            <a:ext cx="4814606" cy="2810745"/>
          </a:xfrm>
          <a:prstGeom prst="rect">
            <a:avLst/>
          </a:prstGeom>
        </p:spPr>
      </p:pic>
      <p:pic>
        <p:nvPicPr>
          <p:cNvPr id="5" name="Picture 4">
            <a:extLst>
              <a:ext uri="{FF2B5EF4-FFF2-40B4-BE49-F238E27FC236}">
                <a16:creationId xmlns:a16="http://schemas.microsoft.com/office/drawing/2014/main" id="{EE5094CA-83B7-C56D-4562-F8015F967E1D}"/>
              </a:ext>
            </a:extLst>
          </p:cNvPr>
          <p:cNvPicPr>
            <a:picLocks noChangeAspect="1"/>
          </p:cNvPicPr>
          <p:nvPr/>
        </p:nvPicPr>
        <p:blipFill>
          <a:blip r:embed="rId4"/>
          <a:stretch>
            <a:fillRect/>
          </a:stretch>
        </p:blipFill>
        <p:spPr>
          <a:xfrm>
            <a:off x="8942027" y="2287982"/>
            <a:ext cx="5198638" cy="3532631"/>
          </a:xfrm>
          <a:prstGeom prst="rect">
            <a:avLst/>
          </a:prstGeom>
        </p:spPr>
      </p:pic>
      <p:pic>
        <p:nvPicPr>
          <p:cNvPr id="7" name="Picture 6">
            <a:extLst>
              <a:ext uri="{FF2B5EF4-FFF2-40B4-BE49-F238E27FC236}">
                <a16:creationId xmlns:a16="http://schemas.microsoft.com/office/drawing/2014/main" id="{C00C77FD-41D3-CF4A-973D-91139522A85F}"/>
              </a:ext>
            </a:extLst>
          </p:cNvPr>
          <p:cNvPicPr>
            <a:picLocks noChangeAspect="1"/>
          </p:cNvPicPr>
          <p:nvPr/>
        </p:nvPicPr>
        <p:blipFill>
          <a:blip r:embed="rId5"/>
          <a:srcRect t="14984" b="21081"/>
          <a:stretch>
            <a:fillRect/>
          </a:stretch>
        </p:blipFill>
        <p:spPr>
          <a:xfrm>
            <a:off x="3968248" y="4934958"/>
            <a:ext cx="5746433" cy="202292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a:extLst>
              <a:ext uri="{FF2B5EF4-FFF2-40B4-BE49-F238E27FC236}">
                <a16:creationId xmlns:a16="http://schemas.microsoft.com/office/drawing/2014/main" id="{E98AB7AF-FEF6-0FEE-8FF0-59CEFD641DFA}"/>
              </a:ext>
            </a:extLst>
          </p:cNvPr>
          <p:cNvPicPr>
            <a:picLocks noChangeAspect="1"/>
          </p:cNvPicPr>
          <p:nvPr/>
        </p:nvPicPr>
        <p:blipFill>
          <a:blip r:embed="rId6"/>
          <a:srcRect l="5707" t="18037" r="66663" b="20970"/>
          <a:stretch>
            <a:fillRect/>
          </a:stretch>
        </p:blipFill>
        <p:spPr>
          <a:xfrm>
            <a:off x="2030445" y="5635029"/>
            <a:ext cx="1561171" cy="1353856"/>
          </a:xfrm>
          <a:prstGeom prst="rect">
            <a:avLst/>
          </a:prstGeom>
        </p:spPr>
      </p:pic>
      <p:pic>
        <p:nvPicPr>
          <p:cNvPr id="12" name="Picture 11">
            <a:extLst>
              <a:ext uri="{FF2B5EF4-FFF2-40B4-BE49-F238E27FC236}">
                <a16:creationId xmlns:a16="http://schemas.microsoft.com/office/drawing/2014/main" id="{DB728A14-46DB-6154-8E80-4791BB8ECEE6}"/>
              </a:ext>
            </a:extLst>
          </p:cNvPr>
          <p:cNvPicPr>
            <a:picLocks noChangeAspect="1"/>
          </p:cNvPicPr>
          <p:nvPr/>
        </p:nvPicPr>
        <p:blipFill>
          <a:blip r:embed="rId6"/>
          <a:srcRect l="66826" t="17205" r="4460" b="20375"/>
          <a:stretch>
            <a:fillRect/>
          </a:stretch>
        </p:blipFill>
        <p:spPr>
          <a:xfrm>
            <a:off x="10550909" y="5595158"/>
            <a:ext cx="1613701" cy="1371601"/>
          </a:xfrm>
          <a:prstGeom prst="rect">
            <a:avLst/>
          </a:prstGeom>
        </p:spPr>
      </p:pic>
    </p:spTree>
    <p:extLst>
      <p:ext uri="{BB962C8B-B14F-4D97-AF65-F5344CB8AC3E}">
        <p14:creationId xmlns:p14="http://schemas.microsoft.com/office/powerpoint/2010/main" val="404783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BBB9-17E0-6BD2-21E6-151D7A30C9D2}"/>
              </a:ext>
            </a:extLst>
          </p:cNvPr>
          <p:cNvSpPr>
            <a:spLocks noGrp="1"/>
          </p:cNvSpPr>
          <p:nvPr>
            <p:ph type="title"/>
          </p:nvPr>
        </p:nvSpPr>
        <p:spPr>
          <a:xfrm>
            <a:off x="548640" y="1493815"/>
            <a:ext cx="3840480" cy="1606223"/>
          </a:xfrm>
        </p:spPr>
        <p:txBody>
          <a:bodyPr>
            <a:normAutofit/>
          </a:bodyPr>
          <a:lstStyle/>
          <a:p>
            <a:pPr algn="ctr"/>
            <a:r>
              <a:rPr lang="en-US" sz="5400" dirty="0">
                <a:solidFill>
                  <a:schemeClr val="tx1">
                    <a:lumMod val="95000"/>
                    <a:lumOff val="5000"/>
                  </a:schemeClr>
                </a:solidFill>
                <a:latin typeface="Arial Black" panose="020B0A04020102020204" pitchFamily="34" charset="0"/>
              </a:rPr>
              <a:t>K</a:t>
            </a:r>
            <a:r>
              <a:rPr lang="en-US" sz="5400" dirty="0">
                <a:latin typeface="Arial Black" panose="020B0A04020102020204" pitchFamily="34" charset="0"/>
              </a:rPr>
              <a:t>ey </a:t>
            </a:r>
            <a:r>
              <a:rPr lang="en-US" sz="5400" dirty="0">
                <a:solidFill>
                  <a:schemeClr val="tx1">
                    <a:lumMod val="95000"/>
                    <a:lumOff val="5000"/>
                  </a:schemeClr>
                </a:solidFill>
                <a:latin typeface="Arial Black" panose="020B0A04020102020204" pitchFamily="34" charset="0"/>
              </a:rPr>
              <a:t>I</a:t>
            </a:r>
            <a:r>
              <a:rPr lang="en-US" sz="5400" dirty="0">
                <a:latin typeface="Arial Black" panose="020B0A04020102020204" pitchFamily="34" charset="0"/>
              </a:rPr>
              <a:t>nsights</a:t>
            </a:r>
          </a:p>
        </p:txBody>
      </p:sp>
      <p:sp>
        <p:nvSpPr>
          <p:cNvPr id="3" name="Content Placeholder 2">
            <a:extLst>
              <a:ext uri="{FF2B5EF4-FFF2-40B4-BE49-F238E27FC236}">
                <a16:creationId xmlns:a16="http://schemas.microsoft.com/office/drawing/2014/main" id="{B50A29C6-45DE-84AB-F992-E9DDA112F13F}"/>
              </a:ext>
            </a:extLst>
          </p:cNvPr>
          <p:cNvSpPr>
            <a:spLocks noGrp="1"/>
          </p:cNvSpPr>
          <p:nvPr>
            <p:ph idx="1"/>
          </p:nvPr>
        </p:nvSpPr>
        <p:spPr>
          <a:xfrm>
            <a:off x="5531005" y="1207009"/>
            <a:ext cx="8430321" cy="6309360"/>
          </a:xfrm>
        </p:spPr>
        <p:txBody>
          <a:bodyPr>
            <a:normAutofit fontScale="92500" lnSpcReduction="10000"/>
          </a:bodyPr>
          <a:lstStyle/>
          <a:p>
            <a:r>
              <a:rPr lang="en-US" sz="5400" dirty="0">
                <a:solidFill>
                  <a:srgbClr val="58B6C0"/>
                </a:solidFill>
                <a:latin typeface="Arial Black" panose="020B0A04020102020204" pitchFamily="34" charset="0"/>
              </a:rPr>
              <a:t>B</a:t>
            </a:r>
            <a:r>
              <a:rPr lang="en-US" sz="5400" dirty="0">
                <a:latin typeface="Arial Black" panose="020B0A04020102020204" pitchFamily="34" charset="0"/>
              </a:rPr>
              <a:t>usiness </a:t>
            </a:r>
            <a:r>
              <a:rPr lang="en-US" sz="5400" dirty="0">
                <a:solidFill>
                  <a:srgbClr val="58B6C0"/>
                </a:solidFill>
                <a:latin typeface="Arial Black" panose="020B0A04020102020204" pitchFamily="34" charset="0"/>
              </a:rPr>
              <a:t>I</a:t>
            </a:r>
            <a:r>
              <a:rPr lang="en-US" sz="5400" dirty="0">
                <a:latin typeface="Arial Black" panose="020B0A04020102020204" pitchFamily="34" charset="0"/>
              </a:rPr>
              <a:t>mpact</a:t>
            </a:r>
          </a:p>
          <a:p>
            <a:pPr marL="0" indent="0">
              <a:buClr>
                <a:srgbClr val="58B6C0"/>
              </a:buClr>
              <a:buNone/>
            </a:pPr>
            <a:r>
              <a:rPr lang="en-US" sz="3000" dirty="0"/>
              <a:t>This analysis and prediction system can help:</a:t>
            </a:r>
          </a:p>
          <a:p>
            <a:pPr>
              <a:buClr>
                <a:srgbClr val="58B6C0"/>
              </a:buClr>
              <a:buFont typeface="Wingdings" panose="05000000000000000000" pitchFamily="2" charset="2"/>
              <a:buChar char="v"/>
            </a:pPr>
            <a:r>
              <a:rPr lang="en-US" sz="2600" dirty="0"/>
              <a:t>Retailers optimize pricing strategies.</a:t>
            </a:r>
          </a:p>
          <a:p>
            <a:pPr>
              <a:buClr>
                <a:srgbClr val="58B6C0"/>
              </a:buClr>
              <a:buFont typeface="Wingdings" panose="05000000000000000000" pitchFamily="2" charset="2"/>
              <a:buChar char="v"/>
            </a:pPr>
            <a:r>
              <a:rPr lang="en-US" sz="2600" dirty="0"/>
              <a:t>Customers filter and find best-value laptops.</a:t>
            </a:r>
          </a:p>
          <a:p>
            <a:pPr>
              <a:buClr>
                <a:srgbClr val="58B6C0"/>
              </a:buClr>
              <a:buFont typeface="Wingdings" panose="05000000000000000000" pitchFamily="2" charset="2"/>
              <a:buChar char="v"/>
            </a:pPr>
            <a:r>
              <a:rPr lang="en-US" sz="2600" dirty="0"/>
              <a:t>Manufacturers understand market competition and feature demand.</a:t>
            </a:r>
          </a:p>
          <a:p>
            <a:endParaRPr lang="en-US" dirty="0"/>
          </a:p>
          <a:p>
            <a:r>
              <a:rPr lang="en-US" sz="5400" dirty="0">
                <a:latin typeface="Arial Black" panose="020B0A04020102020204" pitchFamily="34" charset="0"/>
              </a:rPr>
              <a:t>F</a:t>
            </a:r>
            <a:r>
              <a:rPr lang="en-US" sz="5400" dirty="0">
                <a:solidFill>
                  <a:srgbClr val="58B6C0"/>
                </a:solidFill>
                <a:latin typeface="Arial Black" panose="020B0A04020102020204" pitchFamily="34" charset="0"/>
              </a:rPr>
              <a:t>uture</a:t>
            </a:r>
            <a:r>
              <a:rPr lang="en-US" sz="5400" dirty="0">
                <a:latin typeface="Arial Black" panose="020B0A04020102020204" pitchFamily="34" charset="0"/>
              </a:rPr>
              <a:t> </a:t>
            </a:r>
            <a:r>
              <a:rPr lang="en-US" sz="5400" dirty="0">
                <a:solidFill>
                  <a:schemeClr val="tx1">
                    <a:lumMod val="95000"/>
                    <a:lumOff val="5000"/>
                  </a:schemeClr>
                </a:solidFill>
                <a:latin typeface="Arial Black" panose="020B0A04020102020204" pitchFamily="34" charset="0"/>
              </a:rPr>
              <a:t>I</a:t>
            </a:r>
            <a:r>
              <a:rPr lang="en-US" sz="5400" dirty="0">
                <a:solidFill>
                  <a:srgbClr val="58B6C0"/>
                </a:solidFill>
                <a:latin typeface="Arial Black" panose="020B0A04020102020204" pitchFamily="34" charset="0"/>
              </a:rPr>
              <a:t>mprovements</a:t>
            </a:r>
          </a:p>
          <a:p>
            <a:pPr>
              <a:buClr>
                <a:srgbClr val="58B6C0"/>
              </a:buClr>
              <a:buFont typeface="Wingdings" panose="05000000000000000000" pitchFamily="2" charset="2"/>
              <a:buChar char="v"/>
            </a:pPr>
            <a:r>
              <a:rPr lang="en-US" sz="2800" dirty="0"/>
              <a:t>Integrate real-time price updates via APIs.</a:t>
            </a:r>
          </a:p>
          <a:p>
            <a:pPr>
              <a:buClr>
                <a:srgbClr val="58B6C0"/>
              </a:buClr>
              <a:buFont typeface="Wingdings" panose="05000000000000000000" pitchFamily="2" charset="2"/>
              <a:buChar char="v"/>
            </a:pPr>
            <a:r>
              <a:rPr lang="en-US" sz="2800" dirty="0"/>
              <a:t>Include user ratings and performance benchmarks.</a:t>
            </a:r>
          </a:p>
          <a:p>
            <a:pPr>
              <a:buClr>
                <a:srgbClr val="58B6C0"/>
              </a:buClr>
              <a:buFont typeface="Wingdings" panose="05000000000000000000" pitchFamily="2" charset="2"/>
              <a:buChar char="v"/>
            </a:pPr>
            <a:r>
              <a:rPr lang="en-US" sz="2800" dirty="0"/>
              <a:t>Add forecasting model for upcoming price trends.</a:t>
            </a:r>
          </a:p>
        </p:txBody>
      </p:sp>
      <p:sp>
        <p:nvSpPr>
          <p:cNvPr id="4" name="Text Placeholder 3">
            <a:extLst>
              <a:ext uri="{FF2B5EF4-FFF2-40B4-BE49-F238E27FC236}">
                <a16:creationId xmlns:a16="http://schemas.microsoft.com/office/drawing/2014/main" id="{0E095749-6F20-307D-0F5F-A4902EFA1726}"/>
              </a:ext>
            </a:extLst>
          </p:cNvPr>
          <p:cNvSpPr>
            <a:spLocks noGrp="1"/>
          </p:cNvSpPr>
          <p:nvPr>
            <p:ph type="body" sz="half" idx="2"/>
          </p:nvPr>
        </p:nvSpPr>
        <p:spPr>
          <a:xfrm>
            <a:off x="548640" y="3461420"/>
            <a:ext cx="3840480" cy="4054949"/>
          </a:xfrm>
        </p:spPr>
        <p:txBody>
          <a:bodyPr>
            <a:normAutofit fontScale="92500" lnSpcReduction="20000"/>
          </a:bodyPr>
          <a:lstStyle/>
          <a:p>
            <a:pPr marL="342900" indent="-342900">
              <a:buClr>
                <a:schemeClr val="bg1"/>
              </a:buClr>
              <a:buFont typeface="Wingdings" panose="05000000000000000000" pitchFamily="2" charset="2"/>
              <a:buChar char="ü"/>
            </a:pPr>
            <a:r>
              <a:rPr lang="en-US" sz="2400" dirty="0"/>
              <a:t>SSDs and IPS panels contribute significantly to price increases.</a:t>
            </a:r>
          </a:p>
          <a:p>
            <a:pPr marL="342900" indent="-342900">
              <a:buClr>
                <a:schemeClr val="bg1"/>
              </a:buClr>
              <a:buFont typeface="Wingdings" panose="05000000000000000000" pitchFamily="2" charset="2"/>
              <a:buChar char="ü"/>
            </a:pPr>
            <a:r>
              <a:rPr lang="en-US" sz="2400" dirty="0"/>
              <a:t>Brand reputation (e.g., Apple, Razer) drives premium pricing.</a:t>
            </a:r>
          </a:p>
          <a:p>
            <a:pPr marL="342900" indent="-342900">
              <a:buClr>
                <a:schemeClr val="bg1"/>
              </a:buClr>
              <a:buFont typeface="Wingdings" panose="05000000000000000000" pitchFamily="2" charset="2"/>
              <a:buChar char="ü"/>
            </a:pPr>
            <a:r>
              <a:rPr lang="en-US" sz="2400" dirty="0"/>
              <a:t>The most common configurations are mid-range Intel i5 laptops with integrated Intel graphics.</a:t>
            </a:r>
          </a:p>
          <a:p>
            <a:pPr marL="342900" indent="-342900">
              <a:buClr>
                <a:schemeClr val="bg1"/>
              </a:buClr>
              <a:buFont typeface="Wingdings" panose="05000000000000000000" pitchFamily="2" charset="2"/>
              <a:buChar char="ü"/>
            </a:pPr>
            <a:r>
              <a:rPr lang="en-US" sz="2400" dirty="0"/>
              <a:t>High display resolution and GPU-based devices (Nvidia, 4K) are niche but costly.</a:t>
            </a:r>
          </a:p>
        </p:txBody>
      </p:sp>
    </p:spTree>
    <p:extLst>
      <p:ext uri="{BB962C8B-B14F-4D97-AF65-F5344CB8AC3E}">
        <p14:creationId xmlns:p14="http://schemas.microsoft.com/office/powerpoint/2010/main" val="1586545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0A11BAFF-F759-A5F7-30D3-0102EBD5A960}"/>
              </a:ext>
            </a:extLst>
          </p:cNvPr>
          <p:cNvSpPr/>
          <p:nvPr/>
        </p:nvSpPr>
        <p:spPr>
          <a:xfrm>
            <a:off x="0" y="0"/>
            <a:ext cx="14630400" cy="8229600"/>
          </a:xfrm>
          <a:custGeom>
            <a:avLst/>
            <a:gdLst/>
            <a:ahLst/>
            <a:cxnLst/>
            <a:rect l="l" t="t" r="r" b="b"/>
            <a:pathLst>
              <a:path w="14630400" h="8229600">
                <a:moveTo>
                  <a:pt x="11070638" y="4651939"/>
                </a:moveTo>
                <a:cubicBezTo>
                  <a:pt x="11138476" y="4651939"/>
                  <a:pt x="11192200" y="4674591"/>
                  <a:pt x="11231812" y="4719895"/>
                </a:cubicBezTo>
                <a:cubicBezTo>
                  <a:pt x="11271424" y="4765200"/>
                  <a:pt x="11291229" y="4836951"/>
                  <a:pt x="11291229" y="4935150"/>
                </a:cubicBezTo>
                <a:cubicBezTo>
                  <a:pt x="11291229" y="5051850"/>
                  <a:pt x="11272254" y="5132733"/>
                  <a:pt x="11234302" y="5177800"/>
                </a:cubicBezTo>
                <a:cubicBezTo>
                  <a:pt x="11196352" y="5222867"/>
                  <a:pt x="11142745" y="5245400"/>
                  <a:pt x="11073484" y="5245400"/>
                </a:cubicBezTo>
                <a:cubicBezTo>
                  <a:pt x="11006121" y="5245400"/>
                  <a:pt x="10952871" y="5222393"/>
                  <a:pt x="10913734" y="5176377"/>
                </a:cubicBezTo>
                <a:cubicBezTo>
                  <a:pt x="10874596" y="5130361"/>
                  <a:pt x="10855028" y="5054696"/>
                  <a:pt x="10855028" y="4949381"/>
                </a:cubicBezTo>
                <a:cubicBezTo>
                  <a:pt x="10855028" y="4843118"/>
                  <a:pt x="10874715" y="4766979"/>
                  <a:pt x="10914090" y="4720963"/>
                </a:cubicBezTo>
                <a:cubicBezTo>
                  <a:pt x="10953464" y="4674947"/>
                  <a:pt x="11005647" y="4651939"/>
                  <a:pt x="11070638" y="4651939"/>
                </a:cubicBezTo>
                <a:close/>
                <a:moveTo>
                  <a:pt x="11783627" y="4425655"/>
                </a:moveTo>
                <a:lnTo>
                  <a:pt x="11783627" y="5047169"/>
                </a:lnTo>
                <a:cubicBezTo>
                  <a:pt x="11783627" y="5098366"/>
                  <a:pt x="11793589" y="5157149"/>
                  <a:pt x="11813514" y="5223519"/>
                </a:cubicBezTo>
                <a:cubicBezTo>
                  <a:pt x="11825848" y="5264762"/>
                  <a:pt x="11848737" y="5304820"/>
                  <a:pt x="11882182" y="5343694"/>
                </a:cubicBezTo>
                <a:cubicBezTo>
                  <a:pt x="11915626" y="5382568"/>
                  <a:pt x="11952510" y="5412552"/>
                  <a:pt x="11992833" y="5433648"/>
                </a:cubicBezTo>
                <a:cubicBezTo>
                  <a:pt x="12033156" y="5454744"/>
                  <a:pt x="12083323" y="5468847"/>
                  <a:pt x="12143333" y="5475959"/>
                </a:cubicBezTo>
                <a:cubicBezTo>
                  <a:pt x="12203344" y="5483072"/>
                  <a:pt x="12258728" y="5486628"/>
                  <a:pt x="12309488" y="5486628"/>
                </a:cubicBezTo>
                <a:cubicBezTo>
                  <a:pt x="12397250" y="5486628"/>
                  <a:pt x="12472441" y="5475013"/>
                  <a:pt x="12535060" y="5451782"/>
                </a:cubicBezTo>
                <a:cubicBezTo>
                  <a:pt x="12580128" y="5435194"/>
                  <a:pt x="12623178" y="5406395"/>
                  <a:pt x="12664213" y="5365386"/>
                </a:cubicBezTo>
                <a:cubicBezTo>
                  <a:pt x="12705248" y="5324377"/>
                  <a:pt x="12735372" y="5276495"/>
                  <a:pt x="12754584" y="5221740"/>
                </a:cubicBezTo>
                <a:cubicBezTo>
                  <a:pt x="12773797" y="5166986"/>
                  <a:pt x="12783404" y="5108795"/>
                  <a:pt x="12783404" y="5047169"/>
                </a:cubicBezTo>
                <a:lnTo>
                  <a:pt x="12783404" y="4425655"/>
                </a:lnTo>
                <a:lnTo>
                  <a:pt x="12461767" y="4425655"/>
                </a:lnTo>
                <a:lnTo>
                  <a:pt x="12461767" y="5061967"/>
                </a:lnTo>
                <a:cubicBezTo>
                  <a:pt x="12461767" y="5119791"/>
                  <a:pt x="12445994" y="5164464"/>
                  <a:pt x="12414447" y="5195984"/>
                </a:cubicBezTo>
                <a:cubicBezTo>
                  <a:pt x="12382900" y="5227505"/>
                  <a:pt x="12339374" y="5243266"/>
                  <a:pt x="12283871" y="5243266"/>
                </a:cubicBezTo>
                <a:cubicBezTo>
                  <a:pt x="12227893" y="5243266"/>
                  <a:pt x="12184130" y="5227270"/>
                  <a:pt x="12152584" y="5195278"/>
                </a:cubicBezTo>
                <a:cubicBezTo>
                  <a:pt x="12121037" y="5163287"/>
                  <a:pt x="12105264" y="5118850"/>
                  <a:pt x="12105264" y="5061967"/>
                </a:cubicBezTo>
                <a:lnTo>
                  <a:pt x="12105264" y="4425655"/>
                </a:lnTo>
                <a:close/>
                <a:moveTo>
                  <a:pt x="9420176" y="4425655"/>
                </a:moveTo>
                <a:lnTo>
                  <a:pt x="9826491" y="5031925"/>
                </a:lnTo>
                <a:lnTo>
                  <a:pt x="9826491" y="5468838"/>
                </a:lnTo>
                <a:lnTo>
                  <a:pt x="10149550" y="5468838"/>
                </a:lnTo>
                <a:lnTo>
                  <a:pt x="10149550" y="5031925"/>
                </a:lnTo>
                <a:lnTo>
                  <a:pt x="10555154" y="4425655"/>
                </a:lnTo>
                <a:lnTo>
                  <a:pt x="10199017" y="4425655"/>
                </a:lnTo>
                <a:lnTo>
                  <a:pt x="9988410" y="4777578"/>
                </a:lnTo>
                <a:lnTo>
                  <a:pt x="9778237" y="4425655"/>
                </a:lnTo>
                <a:close/>
                <a:moveTo>
                  <a:pt x="11071350" y="4407866"/>
                </a:moveTo>
                <a:cubicBezTo>
                  <a:pt x="10901992" y="4407866"/>
                  <a:pt x="10769875" y="4455305"/>
                  <a:pt x="10674997" y="4550183"/>
                </a:cubicBezTo>
                <a:cubicBezTo>
                  <a:pt x="10580120" y="4645061"/>
                  <a:pt x="10532680" y="4777652"/>
                  <a:pt x="10532680" y="4947958"/>
                </a:cubicBezTo>
                <a:cubicBezTo>
                  <a:pt x="10532680" y="5069876"/>
                  <a:pt x="10556637" y="5171396"/>
                  <a:pt x="10604550" y="5252516"/>
                </a:cubicBezTo>
                <a:cubicBezTo>
                  <a:pt x="10652464" y="5333637"/>
                  <a:pt x="10714964" y="5392936"/>
                  <a:pt x="10792053" y="5430412"/>
                </a:cubicBezTo>
                <a:cubicBezTo>
                  <a:pt x="10869141" y="5467889"/>
                  <a:pt x="10966510" y="5486628"/>
                  <a:pt x="11084158" y="5486628"/>
                </a:cubicBezTo>
                <a:cubicBezTo>
                  <a:pt x="11199909" y="5486628"/>
                  <a:pt x="11296566" y="5464924"/>
                  <a:pt x="11374129" y="5421518"/>
                </a:cubicBezTo>
                <a:cubicBezTo>
                  <a:pt x="11451692" y="5378111"/>
                  <a:pt x="11510990" y="5317389"/>
                  <a:pt x="11552025" y="5239352"/>
                </a:cubicBezTo>
                <a:cubicBezTo>
                  <a:pt x="11593060" y="5161315"/>
                  <a:pt x="11613577" y="5061337"/>
                  <a:pt x="11613577" y="4939419"/>
                </a:cubicBezTo>
                <a:cubicBezTo>
                  <a:pt x="11613577" y="4771485"/>
                  <a:pt x="11566612" y="4640910"/>
                  <a:pt x="11472683" y="4547692"/>
                </a:cubicBezTo>
                <a:cubicBezTo>
                  <a:pt x="11378754" y="4454474"/>
                  <a:pt x="11244976" y="4407866"/>
                  <a:pt x="11071350" y="4407866"/>
                </a:cubicBezTo>
                <a:close/>
                <a:moveTo>
                  <a:pt x="11070668" y="2943457"/>
                </a:moveTo>
                <a:lnTo>
                  <a:pt x="11185812" y="3318463"/>
                </a:lnTo>
                <a:lnTo>
                  <a:pt x="10956726" y="3318463"/>
                </a:lnTo>
                <a:close/>
                <a:moveTo>
                  <a:pt x="12955914" y="2673056"/>
                </a:moveTo>
                <a:lnTo>
                  <a:pt x="12955914" y="3716238"/>
                </a:lnTo>
                <a:lnTo>
                  <a:pt x="13278262" y="3716238"/>
                </a:lnTo>
                <a:lnTo>
                  <a:pt x="13278262" y="3461680"/>
                </a:lnTo>
                <a:lnTo>
                  <a:pt x="13444806" y="3287231"/>
                </a:lnTo>
                <a:lnTo>
                  <a:pt x="13664752" y="3716238"/>
                </a:lnTo>
                <a:lnTo>
                  <a:pt x="14061716" y="3716238"/>
                </a:lnTo>
                <a:lnTo>
                  <a:pt x="13663962" y="3066806"/>
                </a:lnTo>
                <a:lnTo>
                  <a:pt x="14044638" y="2673056"/>
                </a:lnTo>
                <a:lnTo>
                  <a:pt x="13615920" y="2673056"/>
                </a:lnTo>
                <a:lnTo>
                  <a:pt x="13278262" y="3067273"/>
                </a:lnTo>
                <a:lnTo>
                  <a:pt x="13278262" y="2673056"/>
                </a:lnTo>
                <a:close/>
                <a:moveTo>
                  <a:pt x="11746950" y="2673056"/>
                </a:moveTo>
                <a:lnTo>
                  <a:pt x="11746950" y="3716238"/>
                </a:lnTo>
                <a:lnTo>
                  <a:pt x="12050085" y="3716238"/>
                </a:lnTo>
                <a:lnTo>
                  <a:pt x="12050085" y="3143457"/>
                </a:lnTo>
                <a:lnTo>
                  <a:pt x="12440745" y="3716238"/>
                </a:lnTo>
                <a:lnTo>
                  <a:pt x="12744592" y="3716238"/>
                </a:lnTo>
                <a:lnTo>
                  <a:pt x="12744592" y="2673056"/>
                </a:lnTo>
                <a:lnTo>
                  <a:pt x="12440745" y="2673056"/>
                </a:lnTo>
                <a:lnTo>
                  <a:pt x="12440745" y="3250195"/>
                </a:lnTo>
                <a:lnTo>
                  <a:pt x="12047950" y="2673056"/>
                </a:lnTo>
                <a:close/>
                <a:moveTo>
                  <a:pt x="10898821" y="2673056"/>
                </a:moveTo>
                <a:lnTo>
                  <a:pt x="10506738" y="3716238"/>
                </a:lnTo>
                <a:lnTo>
                  <a:pt x="10835868" y="3716238"/>
                </a:lnTo>
                <a:lnTo>
                  <a:pt x="10886713" y="3544035"/>
                </a:lnTo>
                <a:lnTo>
                  <a:pt x="11252678" y="3544035"/>
                </a:lnTo>
                <a:lnTo>
                  <a:pt x="11304868" y="3716238"/>
                </a:lnTo>
                <a:lnTo>
                  <a:pt x="11642426" y="3716238"/>
                </a:lnTo>
                <a:lnTo>
                  <a:pt x="11250432" y="2673056"/>
                </a:lnTo>
                <a:close/>
                <a:moveTo>
                  <a:pt x="9403089" y="2673056"/>
                </a:moveTo>
                <a:lnTo>
                  <a:pt x="9403089" y="3716238"/>
                </a:lnTo>
                <a:lnTo>
                  <a:pt x="9725437" y="3716238"/>
                </a:lnTo>
                <a:lnTo>
                  <a:pt x="9725437" y="3294269"/>
                </a:lnTo>
                <a:lnTo>
                  <a:pt x="10077671" y="3294269"/>
                </a:lnTo>
                <a:lnTo>
                  <a:pt x="10077671" y="3716238"/>
                </a:lnTo>
                <a:lnTo>
                  <a:pt x="10401442" y="3716238"/>
                </a:lnTo>
                <a:lnTo>
                  <a:pt x="10401442" y="2673056"/>
                </a:lnTo>
                <a:lnTo>
                  <a:pt x="10077671" y="2673056"/>
                </a:lnTo>
                <a:lnTo>
                  <a:pt x="10077671" y="3038098"/>
                </a:lnTo>
                <a:lnTo>
                  <a:pt x="9725437" y="3038098"/>
                </a:lnTo>
                <a:lnTo>
                  <a:pt x="9725437" y="2673056"/>
                </a:lnTo>
                <a:close/>
                <a:moveTo>
                  <a:pt x="8280623" y="2673056"/>
                </a:moveTo>
                <a:lnTo>
                  <a:pt x="8280623" y="2930649"/>
                </a:lnTo>
                <a:lnTo>
                  <a:pt x="8609375" y="2930649"/>
                </a:lnTo>
                <a:lnTo>
                  <a:pt x="8609375" y="3716238"/>
                </a:lnTo>
                <a:lnTo>
                  <a:pt x="8931722" y="3716238"/>
                </a:lnTo>
                <a:lnTo>
                  <a:pt x="8931722" y="2930649"/>
                </a:lnTo>
                <a:lnTo>
                  <a:pt x="9260474" y="2930649"/>
                </a:lnTo>
                <a:lnTo>
                  <a:pt x="9260474" y="2673056"/>
                </a:lnTo>
                <a:close/>
                <a:moveTo>
                  <a:pt x="0" y="0"/>
                </a:moveTo>
                <a:lnTo>
                  <a:pt x="14630400" y="0"/>
                </a:lnTo>
                <a:lnTo>
                  <a:pt x="14630400" y="8229600"/>
                </a:lnTo>
                <a:lnTo>
                  <a:pt x="0" y="8229600"/>
                </a:lnTo>
                <a:close/>
              </a:path>
            </a:pathLst>
          </a:custGeom>
          <a:ln/>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endParaRPr lang="en-US"/>
          </a:p>
        </p:txBody>
      </p:sp>
      <p:pic>
        <p:nvPicPr>
          <p:cNvPr id="5" name="Laptop_Price_Analysis_Presentation">
            <a:hlinkClick r:id="" action="ppaction://media"/>
            <a:extLst>
              <a:ext uri="{FF2B5EF4-FFF2-40B4-BE49-F238E27FC236}">
                <a16:creationId xmlns:a16="http://schemas.microsoft.com/office/drawing/2014/main" id="{8C6B9309-2DA2-34B0-CDA2-2615293C2B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2515" y="2045150"/>
            <a:ext cx="7358751" cy="4139298"/>
          </a:xfrm>
          <a:prstGeom prst="rect">
            <a:avLst/>
          </a:prstGeom>
          <a:ln>
            <a:noFill/>
          </a:ln>
          <a:effectLst>
            <a:reflection blurRad="12700" stA="30000" endPos="30000" dist="5000" dir="5400000" sy="-100000" algn="bl" rotWithShape="0"/>
          </a:effectLst>
          <a:scene3d>
            <a:camera prst="perspectiveContrastingLeftFacing" fov="2700000">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27900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D3E3-B08F-4F52-E6CB-0F2E9F4CA0E3}"/>
              </a:ext>
            </a:extLst>
          </p:cNvPr>
          <p:cNvSpPr>
            <a:spLocks noGrp="1"/>
          </p:cNvSpPr>
          <p:nvPr>
            <p:ph type="title"/>
          </p:nvPr>
        </p:nvSpPr>
        <p:spPr>
          <a:xfrm>
            <a:off x="0" y="2388869"/>
            <a:ext cx="4857748" cy="804671"/>
          </a:xfrm>
        </p:spPr>
        <p:txBody>
          <a:bodyPr>
            <a:normAutofit/>
          </a:bodyPr>
          <a:lstStyle/>
          <a:p>
            <a:pPr algn="ctr"/>
            <a:r>
              <a:rPr lang="en-US" sz="5400" b="1" dirty="0">
                <a:solidFill>
                  <a:schemeClr val="tx1"/>
                </a:solidFill>
                <a:latin typeface="Arial Black" panose="020B0A04020102020204" pitchFamily="34" charset="0"/>
              </a:rPr>
              <a:t>C</a:t>
            </a:r>
            <a:r>
              <a:rPr lang="en-US" sz="5400" b="1" dirty="0">
                <a:solidFill>
                  <a:schemeClr val="bg1"/>
                </a:solidFill>
                <a:latin typeface="Arial Black" panose="020B0A04020102020204" pitchFamily="34" charset="0"/>
              </a:rPr>
              <a:t>ONTENTS</a:t>
            </a:r>
            <a:endParaRPr lang="en-US" sz="4800" b="1"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351F2AB1-4860-4287-9ADC-B00D3C983A1A}"/>
              </a:ext>
            </a:extLst>
          </p:cNvPr>
          <p:cNvSpPr>
            <a:spLocks noGrp="1"/>
          </p:cNvSpPr>
          <p:nvPr>
            <p:ph idx="1"/>
          </p:nvPr>
        </p:nvSpPr>
        <p:spPr>
          <a:xfrm>
            <a:off x="5817870" y="1552194"/>
            <a:ext cx="7790688" cy="5214366"/>
          </a:xfrm>
        </p:spPr>
        <p:txBody>
          <a:bodyPr>
            <a:normAutofit/>
          </a:bodyPr>
          <a:lstStyle/>
          <a:p>
            <a:pPr marL="457200" indent="-457200">
              <a:buFont typeface="+mj-lt"/>
              <a:buAutoNum type="arabicPeriod"/>
            </a:pPr>
            <a:r>
              <a:rPr lang="en-US" sz="4000" dirty="0"/>
              <a:t>Objective</a:t>
            </a:r>
          </a:p>
          <a:p>
            <a:pPr marL="457200" indent="-457200">
              <a:buFont typeface="+mj-lt"/>
              <a:buAutoNum type="arabicPeriod"/>
            </a:pPr>
            <a:r>
              <a:rPr lang="en-US" sz="4000" dirty="0"/>
              <a:t>Data Overview</a:t>
            </a:r>
          </a:p>
          <a:p>
            <a:pPr marL="457200" indent="-457200">
              <a:buFont typeface="+mj-lt"/>
              <a:buAutoNum type="arabicPeriod"/>
            </a:pPr>
            <a:r>
              <a:rPr lang="en-US" sz="4000" dirty="0"/>
              <a:t>Dashboard Components</a:t>
            </a:r>
          </a:p>
          <a:p>
            <a:pPr marL="457200" indent="-457200">
              <a:buFont typeface="+mj-lt"/>
              <a:buAutoNum type="arabicPeriod"/>
            </a:pPr>
            <a:r>
              <a:rPr lang="en-US" sz="4000" dirty="0"/>
              <a:t>Tools and Technologies Used</a:t>
            </a:r>
          </a:p>
          <a:p>
            <a:pPr marL="457200" indent="-457200">
              <a:buFont typeface="+mj-lt"/>
              <a:buAutoNum type="arabicPeriod"/>
            </a:pPr>
            <a:r>
              <a:rPr lang="en-US" sz="4000" dirty="0"/>
              <a:t>Key Insights</a:t>
            </a:r>
          </a:p>
          <a:p>
            <a:pPr marL="457200" indent="-457200">
              <a:buFont typeface="+mj-lt"/>
              <a:buAutoNum type="arabicPeriod"/>
            </a:pPr>
            <a:r>
              <a:rPr lang="en-US" sz="4000" dirty="0"/>
              <a:t>Business Impact</a:t>
            </a:r>
          </a:p>
          <a:p>
            <a:pPr marL="457200" indent="-457200">
              <a:buFont typeface="+mj-lt"/>
              <a:buAutoNum type="arabicPeriod"/>
            </a:pPr>
            <a:r>
              <a:rPr lang="en-US" sz="4000" dirty="0"/>
              <a:t>Future Improvements</a:t>
            </a:r>
          </a:p>
          <a:p>
            <a:pPr marL="457200" indent="-457200">
              <a:buFont typeface="+mj-lt"/>
              <a:buAutoNum type="arabicPeriod"/>
            </a:pPr>
            <a:endParaRPr lang="en-US" sz="4000" dirty="0"/>
          </a:p>
        </p:txBody>
      </p:sp>
      <p:sp>
        <p:nvSpPr>
          <p:cNvPr id="7" name="Isosceles Triangle 6">
            <a:extLst>
              <a:ext uri="{FF2B5EF4-FFF2-40B4-BE49-F238E27FC236}">
                <a16:creationId xmlns:a16="http://schemas.microsoft.com/office/drawing/2014/main" id="{4DBB1199-169E-0DCB-2A44-4D3FFBE46B7D}"/>
              </a:ext>
            </a:extLst>
          </p:cNvPr>
          <p:cNvSpPr/>
          <p:nvPr/>
        </p:nvSpPr>
        <p:spPr>
          <a:xfrm>
            <a:off x="0" y="5081781"/>
            <a:ext cx="4857750" cy="3147819"/>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Right Triangle 7">
            <a:extLst>
              <a:ext uri="{FF2B5EF4-FFF2-40B4-BE49-F238E27FC236}">
                <a16:creationId xmlns:a16="http://schemas.microsoft.com/office/drawing/2014/main" id="{714E4641-0DA0-1F84-50FA-44DC0FCCA86C}"/>
              </a:ext>
            </a:extLst>
          </p:cNvPr>
          <p:cNvSpPr/>
          <p:nvPr/>
        </p:nvSpPr>
        <p:spPr>
          <a:xfrm rot="5400000">
            <a:off x="-2" y="3371851"/>
            <a:ext cx="4857751" cy="4857748"/>
          </a:xfrm>
          <a:prstGeom prst="rtTriangl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Parallelogram 11">
            <a:extLst>
              <a:ext uri="{FF2B5EF4-FFF2-40B4-BE49-F238E27FC236}">
                <a16:creationId xmlns:a16="http://schemas.microsoft.com/office/drawing/2014/main" id="{EB385C06-C3EB-CF18-8904-8D6F7EE30567}"/>
              </a:ext>
            </a:extLst>
          </p:cNvPr>
          <p:cNvSpPr/>
          <p:nvPr/>
        </p:nvSpPr>
        <p:spPr>
          <a:xfrm rot="8313137">
            <a:off x="212059" y="4537489"/>
            <a:ext cx="1485601" cy="4567308"/>
          </a:xfrm>
          <a:custGeom>
            <a:avLst/>
            <a:gdLst>
              <a:gd name="connsiteX0" fmla="*/ 0 w 1617771"/>
              <a:gd name="connsiteY0" fmla="*/ 4882857 h 4882857"/>
              <a:gd name="connsiteX1" fmla="*/ 404443 w 1617771"/>
              <a:gd name="connsiteY1" fmla="*/ 0 h 4882857"/>
              <a:gd name="connsiteX2" fmla="*/ 1617771 w 1617771"/>
              <a:gd name="connsiteY2" fmla="*/ 0 h 4882857"/>
              <a:gd name="connsiteX3" fmla="*/ 1213328 w 1617771"/>
              <a:gd name="connsiteY3" fmla="*/ 4882857 h 4882857"/>
              <a:gd name="connsiteX4" fmla="*/ 0 w 1617771"/>
              <a:gd name="connsiteY4" fmla="*/ 4882857 h 4882857"/>
              <a:gd name="connsiteX0" fmla="*/ 0 w 1617771"/>
              <a:gd name="connsiteY0" fmla="*/ 4882857 h 4882857"/>
              <a:gd name="connsiteX1" fmla="*/ 404443 w 1617771"/>
              <a:gd name="connsiteY1" fmla="*/ 0 h 4882857"/>
              <a:gd name="connsiteX2" fmla="*/ 1617771 w 1617771"/>
              <a:gd name="connsiteY2" fmla="*/ 0 h 4882857"/>
              <a:gd name="connsiteX3" fmla="*/ 1328917 w 1617771"/>
              <a:gd name="connsiteY3" fmla="*/ 3353297 h 4882857"/>
              <a:gd name="connsiteX4" fmla="*/ 0 w 1617771"/>
              <a:gd name="connsiteY4" fmla="*/ 4882857 h 4882857"/>
              <a:gd name="connsiteX0" fmla="*/ 0 w 1535112"/>
              <a:gd name="connsiteY0" fmla="*/ 4882857 h 4882857"/>
              <a:gd name="connsiteX1" fmla="*/ 404443 w 1535112"/>
              <a:gd name="connsiteY1" fmla="*/ 0 h 4882857"/>
              <a:gd name="connsiteX2" fmla="*/ 1535112 w 1535112"/>
              <a:gd name="connsiteY2" fmla="*/ 1146920 h 4882857"/>
              <a:gd name="connsiteX3" fmla="*/ 1328917 w 1535112"/>
              <a:gd name="connsiteY3" fmla="*/ 3353297 h 4882857"/>
              <a:gd name="connsiteX4" fmla="*/ 0 w 1535112"/>
              <a:gd name="connsiteY4" fmla="*/ 4882857 h 4882857"/>
              <a:gd name="connsiteX0" fmla="*/ 0 w 1535112"/>
              <a:gd name="connsiteY0" fmla="*/ 4721523 h 4721523"/>
              <a:gd name="connsiteX1" fmla="*/ 414459 w 1535112"/>
              <a:gd name="connsiteY1" fmla="*/ 0 h 4721523"/>
              <a:gd name="connsiteX2" fmla="*/ 1535112 w 1535112"/>
              <a:gd name="connsiteY2" fmla="*/ 985586 h 4721523"/>
              <a:gd name="connsiteX3" fmla="*/ 1328917 w 1535112"/>
              <a:gd name="connsiteY3" fmla="*/ 3191963 h 4721523"/>
              <a:gd name="connsiteX4" fmla="*/ 0 w 1535112"/>
              <a:gd name="connsiteY4" fmla="*/ 4721523 h 4721523"/>
              <a:gd name="connsiteX0" fmla="*/ 0 w 1535112"/>
              <a:gd name="connsiteY0" fmla="*/ 4712955 h 4712955"/>
              <a:gd name="connsiteX1" fmla="*/ 406893 w 1535112"/>
              <a:gd name="connsiteY1" fmla="*/ 0 h 4712955"/>
              <a:gd name="connsiteX2" fmla="*/ 1535112 w 1535112"/>
              <a:gd name="connsiteY2" fmla="*/ 977018 h 4712955"/>
              <a:gd name="connsiteX3" fmla="*/ 1328917 w 1535112"/>
              <a:gd name="connsiteY3" fmla="*/ 3183395 h 4712955"/>
              <a:gd name="connsiteX4" fmla="*/ 0 w 1535112"/>
              <a:gd name="connsiteY4" fmla="*/ 4712955 h 4712955"/>
              <a:gd name="connsiteX0" fmla="*/ 0 w 1644486"/>
              <a:gd name="connsiteY0" fmla="*/ 4712955 h 4712955"/>
              <a:gd name="connsiteX1" fmla="*/ 406893 w 1644486"/>
              <a:gd name="connsiteY1" fmla="*/ 0 h 4712955"/>
              <a:gd name="connsiteX2" fmla="*/ 1644486 w 1644486"/>
              <a:gd name="connsiteY2" fmla="*/ 1043108 h 4712955"/>
              <a:gd name="connsiteX3" fmla="*/ 1328917 w 1644486"/>
              <a:gd name="connsiteY3" fmla="*/ 3183395 h 4712955"/>
              <a:gd name="connsiteX4" fmla="*/ 0 w 1644486"/>
              <a:gd name="connsiteY4" fmla="*/ 4712955 h 4712955"/>
              <a:gd name="connsiteX0" fmla="*/ 0 w 1655253"/>
              <a:gd name="connsiteY0" fmla="*/ 4712955 h 4712955"/>
              <a:gd name="connsiteX1" fmla="*/ 406893 w 1655253"/>
              <a:gd name="connsiteY1" fmla="*/ 0 h 4712955"/>
              <a:gd name="connsiteX2" fmla="*/ 1644486 w 1655253"/>
              <a:gd name="connsiteY2" fmla="*/ 1043108 h 4712955"/>
              <a:gd name="connsiteX3" fmla="*/ 1655253 w 1655253"/>
              <a:gd name="connsiteY3" fmla="*/ 2831128 h 4712955"/>
              <a:gd name="connsiteX4" fmla="*/ 0 w 1655253"/>
              <a:gd name="connsiteY4" fmla="*/ 4712955 h 4712955"/>
              <a:gd name="connsiteX0" fmla="*/ 0 w 1644486"/>
              <a:gd name="connsiteY0" fmla="*/ 4712955 h 4712955"/>
              <a:gd name="connsiteX1" fmla="*/ 406893 w 1644486"/>
              <a:gd name="connsiteY1" fmla="*/ 0 h 4712955"/>
              <a:gd name="connsiteX2" fmla="*/ 1644486 w 1644486"/>
              <a:gd name="connsiteY2" fmla="*/ 1043108 h 4712955"/>
              <a:gd name="connsiteX3" fmla="*/ 1489804 w 1644486"/>
              <a:gd name="connsiteY3" fmla="*/ 3035746 h 4712955"/>
              <a:gd name="connsiteX4" fmla="*/ 0 w 1644486"/>
              <a:gd name="connsiteY4" fmla="*/ 4712955 h 4712955"/>
              <a:gd name="connsiteX0" fmla="*/ 0 w 1614222"/>
              <a:gd name="connsiteY0" fmla="*/ 4712955 h 4712955"/>
              <a:gd name="connsiteX1" fmla="*/ 406893 w 1614222"/>
              <a:gd name="connsiteY1" fmla="*/ 0 h 4712955"/>
              <a:gd name="connsiteX2" fmla="*/ 1614222 w 1614222"/>
              <a:gd name="connsiteY2" fmla="*/ 1077378 h 4712955"/>
              <a:gd name="connsiteX3" fmla="*/ 1489804 w 1614222"/>
              <a:gd name="connsiteY3" fmla="*/ 3035746 h 4712955"/>
              <a:gd name="connsiteX4" fmla="*/ 0 w 1614222"/>
              <a:gd name="connsiteY4" fmla="*/ 4712955 h 4712955"/>
              <a:gd name="connsiteX0" fmla="*/ 0 w 1485601"/>
              <a:gd name="connsiteY0" fmla="*/ 4567308 h 4567308"/>
              <a:gd name="connsiteX1" fmla="*/ 278272 w 1485601"/>
              <a:gd name="connsiteY1" fmla="*/ 0 h 4567308"/>
              <a:gd name="connsiteX2" fmla="*/ 1485601 w 1485601"/>
              <a:gd name="connsiteY2" fmla="*/ 1077378 h 4567308"/>
              <a:gd name="connsiteX3" fmla="*/ 1361183 w 1485601"/>
              <a:gd name="connsiteY3" fmla="*/ 3035746 h 4567308"/>
              <a:gd name="connsiteX4" fmla="*/ 0 w 1485601"/>
              <a:gd name="connsiteY4" fmla="*/ 4567308 h 4567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601" h="4567308">
                <a:moveTo>
                  <a:pt x="0" y="4567308"/>
                </a:moveTo>
                <a:lnTo>
                  <a:pt x="278272" y="0"/>
                </a:lnTo>
                <a:lnTo>
                  <a:pt x="1485601" y="1077378"/>
                </a:lnTo>
                <a:lnTo>
                  <a:pt x="1361183" y="3035746"/>
                </a:lnTo>
                <a:lnTo>
                  <a:pt x="0" y="4567308"/>
                </a:lnTo>
                <a:close/>
              </a:path>
            </a:pathLst>
          </a:custGeom>
          <a:solidFill>
            <a:srgbClr val="58B6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17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320" y="343924"/>
            <a:ext cx="11969496" cy="1740908"/>
          </a:xfrm>
        </p:spPr>
        <p:txBody>
          <a:bodyPr>
            <a:normAutofit/>
          </a:bodyPr>
          <a:lstStyle/>
          <a:p>
            <a:r>
              <a:rPr sz="5400" dirty="0">
                <a:solidFill>
                  <a:schemeClr val="tx1"/>
                </a:solidFill>
                <a:latin typeface="Arial Black" panose="020B0A04020102020204" pitchFamily="34" charset="0"/>
              </a:rPr>
              <a:t>O</a:t>
            </a:r>
            <a:r>
              <a:rPr sz="5400" dirty="0">
                <a:solidFill>
                  <a:srgbClr val="58B6C0"/>
                </a:solidFill>
                <a:latin typeface="Arial Black" panose="020B0A04020102020204" pitchFamily="34" charset="0"/>
              </a:rPr>
              <a:t>bjective</a:t>
            </a:r>
          </a:p>
        </p:txBody>
      </p:sp>
      <p:sp>
        <p:nvSpPr>
          <p:cNvPr id="3" name="TextBox 2"/>
          <p:cNvSpPr txBox="1"/>
          <p:nvPr/>
        </p:nvSpPr>
        <p:spPr>
          <a:xfrm>
            <a:off x="6215022" y="2531328"/>
            <a:ext cx="7021476" cy="3970318"/>
          </a:xfrm>
          <a:prstGeom prst="rect">
            <a:avLst/>
          </a:prstGeom>
          <a:noFill/>
        </p:spPr>
        <p:txBody>
          <a:bodyPr wrap="square">
            <a:spAutoFit/>
          </a:bodyPr>
          <a:lstStyle/>
          <a:p>
            <a:pPr algn="just"/>
            <a:r>
              <a:rPr lang="en-US" sz="3600" dirty="0">
                <a:latin typeface="Arial" panose="020B0604020202020204" pitchFamily="34" charset="0"/>
                <a:cs typeface="Arial" panose="020B0604020202020204" pitchFamily="34" charset="0"/>
              </a:rPr>
              <a:t>The primary goal of this project is to analyze laptop pricing trends, identify stock distributions across various configurations, and enable average price prediction based on key features using an interactive dashboard.</a:t>
            </a:r>
          </a:p>
        </p:txBody>
      </p:sp>
      <p:pic>
        <p:nvPicPr>
          <p:cNvPr id="6" name="Picture 5">
            <a:extLst>
              <a:ext uri="{FF2B5EF4-FFF2-40B4-BE49-F238E27FC236}">
                <a16:creationId xmlns:a16="http://schemas.microsoft.com/office/drawing/2014/main" id="{3FA74B59-1C08-82CC-4535-ED0D52119756}"/>
              </a:ext>
            </a:extLst>
          </p:cNvPr>
          <p:cNvPicPr>
            <a:picLocks noChangeAspect="1"/>
          </p:cNvPicPr>
          <p:nvPr/>
        </p:nvPicPr>
        <p:blipFill>
          <a:blip r:embed="rId2"/>
          <a:stretch>
            <a:fillRect/>
          </a:stretch>
        </p:blipFill>
        <p:spPr>
          <a:xfrm>
            <a:off x="1360206" y="2531328"/>
            <a:ext cx="4698702" cy="4393580"/>
          </a:xfrm>
          <a:prstGeom prst="rect">
            <a:avLst/>
          </a:prstGeom>
        </p:spPr>
      </p:pic>
      <p:pic>
        <p:nvPicPr>
          <p:cNvPr id="9" name="Picture 8">
            <a:extLst>
              <a:ext uri="{FF2B5EF4-FFF2-40B4-BE49-F238E27FC236}">
                <a16:creationId xmlns:a16="http://schemas.microsoft.com/office/drawing/2014/main" id="{1A5BFC25-3642-24FE-D1B7-4B889DC2D30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3611">
                        <a14:foregroundMark x1="89722" y1="11944" x2="93611" y2="28611"/>
                        <a14:foregroundMark x1="93611" y1="28611" x2="88889" y2="13056"/>
                      </a14:backgroundRemoval>
                    </a14:imgEffect>
                  </a14:imgLayer>
                </a14:imgProps>
              </a:ext>
            </a:extLst>
          </a:blip>
          <a:stretch>
            <a:fillRect/>
          </a:stretch>
        </p:blipFill>
        <p:spPr>
          <a:xfrm>
            <a:off x="2396105" y="3441072"/>
            <a:ext cx="1622530" cy="16225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EA70-A4F4-11DB-181E-D65312A79DFA}"/>
              </a:ext>
            </a:extLst>
          </p:cNvPr>
          <p:cNvSpPr>
            <a:spLocks noGrp="1"/>
          </p:cNvSpPr>
          <p:nvPr>
            <p:ph type="title"/>
          </p:nvPr>
        </p:nvSpPr>
        <p:spPr>
          <a:xfrm>
            <a:off x="548640" y="405161"/>
            <a:ext cx="4259078" cy="2743200"/>
          </a:xfrm>
        </p:spPr>
        <p:txBody>
          <a:bodyPr/>
          <a:lstStyle/>
          <a:p>
            <a:r>
              <a:rPr lang="en-US" b="1" dirty="0">
                <a:solidFill>
                  <a:schemeClr val="bg1"/>
                </a:solidFill>
                <a:latin typeface="Arial Black" panose="020B0A04020102020204" pitchFamily="34" charset="0"/>
              </a:rPr>
              <a:t>D</a:t>
            </a:r>
            <a:r>
              <a:rPr lang="en-US" b="1" dirty="0">
                <a:solidFill>
                  <a:schemeClr val="tx1"/>
                </a:solidFill>
                <a:latin typeface="Arial Black" panose="020B0A04020102020204" pitchFamily="34" charset="0"/>
              </a:rPr>
              <a:t>ATA </a:t>
            </a:r>
            <a:r>
              <a:rPr lang="en-US" b="1" dirty="0">
                <a:solidFill>
                  <a:schemeClr val="bg1"/>
                </a:solidFill>
                <a:latin typeface="Arial Black" panose="020B0A04020102020204" pitchFamily="34" charset="0"/>
              </a:rPr>
              <a:t>O</a:t>
            </a:r>
            <a:r>
              <a:rPr lang="en-US" b="1" dirty="0">
                <a:solidFill>
                  <a:schemeClr val="tx1"/>
                </a:solidFill>
                <a:latin typeface="Arial Black" panose="020B0A04020102020204" pitchFamily="34" charset="0"/>
              </a:rPr>
              <a:t>VERVIEW</a:t>
            </a:r>
          </a:p>
        </p:txBody>
      </p:sp>
      <p:sp>
        <p:nvSpPr>
          <p:cNvPr id="3" name="Content Placeholder 2">
            <a:extLst>
              <a:ext uri="{FF2B5EF4-FFF2-40B4-BE49-F238E27FC236}">
                <a16:creationId xmlns:a16="http://schemas.microsoft.com/office/drawing/2014/main" id="{B542E1B3-487C-A0D6-B68E-473D57D3E65E}"/>
              </a:ext>
            </a:extLst>
          </p:cNvPr>
          <p:cNvSpPr>
            <a:spLocks noGrp="1"/>
          </p:cNvSpPr>
          <p:nvPr>
            <p:ph idx="1"/>
          </p:nvPr>
        </p:nvSpPr>
        <p:spPr>
          <a:xfrm>
            <a:off x="5760720" y="765081"/>
            <a:ext cx="7790688" cy="6309360"/>
          </a:xfrm>
        </p:spPr>
        <p:txBody>
          <a:bodyPr>
            <a:normAutofit/>
          </a:bodyPr>
          <a:lstStyle/>
          <a:p>
            <a:r>
              <a:rPr lang="en-US" sz="2800" dirty="0">
                <a:solidFill>
                  <a:schemeClr val="tx1">
                    <a:lumMod val="95000"/>
                    <a:lumOff val="5000"/>
                  </a:schemeClr>
                </a:solidFill>
              </a:rPr>
              <a:t>The dataset includes detailed information about various laptop models from multiple brands with different specs, encompassing:</a:t>
            </a:r>
            <a:endParaRPr lang="en-US" sz="1100" dirty="0">
              <a:solidFill>
                <a:schemeClr val="tx1">
                  <a:lumMod val="95000"/>
                  <a:lumOff val="5000"/>
                </a:schemeClr>
              </a:solidFill>
            </a:endParaRPr>
          </a:p>
          <a:p>
            <a:endParaRPr lang="en-US" sz="2800" dirty="0">
              <a:solidFill>
                <a:schemeClr val="tx1">
                  <a:lumMod val="95000"/>
                  <a:lumOff val="5000"/>
                </a:schemeClr>
              </a:solidFill>
            </a:endParaRPr>
          </a:p>
        </p:txBody>
      </p:sp>
      <p:pic>
        <p:nvPicPr>
          <p:cNvPr id="5" name="Picture 4">
            <a:extLst>
              <a:ext uri="{FF2B5EF4-FFF2-40B4-BE49-F238E27FC236}">
                <a16:creationId xmlns:a16="http://schemas.microsoft.com/office/drawing/2014/main" id="{88E516F7-C68A-ADFA-BCD2-B868F67C5D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14916" y="3204971"/>
            <a:ext cx="4037074" cy="4037074"/>
          </a:xfrm>
          <a:prstGeom prst="rect">
            <a:avLst/>
          </a:prstGeom>
        </p:spPr>
      </p:pic>
      <p:pic>
        <p:nvPicPr>
          <p:cNvPr id="6" name="Picture 5">
            <a:extLst>
              <a:ext uri="{FF2B5EF4-FFF2-40B4-BE49-F238E27FC236}">
                <a16:creationId xmlns:a16="http://schemas.microsoft.com/office/drawing/2014/main" id="{D2AEAF94-81B3-7E67-4D21-8C90559CDE36}"/>
              </a:ext>
            </a:extLst>
          </p:cNvPr>
          <p:cNvPicPr>
            <a:picLocks noChangeAspect="1"/>
          </p:cNvPicPr>
          <p:nvPr/>
        </p:nvPicPr>
        <p:blipFill>
          <a:blip r:embed="rId4"/>
          <a:stretch>
            <a:fillRect/>
          </a:stretch>
        </p:blipFill>
        <p:spPr>
          <a:xfrm rot="21242816">
            <a:off x="1058701" y="3741281"/>
            <a:ext cx="1630824" cy="1624716"/>
          </a:xfrm>
          <a:prstGeom prst="rect">
            <a:avLst/>
          </a:prstGeom>
        </p:spPr>
      </p:pic>
      <p:pic>
        <p:nvPicPr>
          <p:cNvPr id="10" name="Picture 9">
            <a:extLst>
              <a:ext uri="{FF2B5EF4-FFF2-40B4-BE49-F238E27FC236}">
                <a16:creationId xmlns:a16="http://schemas.microsoft.com/office/drawing/2014/main" id="{63B41581-0FD9-1582-D141-B8D186528BAE}"/>
              </a:ext>
            </a:extLst>
          </p:cNvPr>
          <p:cNvPicPr>
            <a:picLocks noChangeAspect="1"/>
          </p:cNvPicPr>
          <p:nvPr/>
        </p:nvPicPr>
        <p:blipFill>
          <a:blip r:embed="rId5"/>
          <a:srcRect r="51260"/>
          <a:stretch>
            <a:fillRect/>
          </a:stretch>
        </p:blipFill>
        <p:spPr>
          <a:xfrm>
            <a:off x="6163981" y="2405856"/>
            <a:ext cx="2936354" cy="512353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Picture 11">
            <a:extLst>
              <a:ext uri="{FF2B5EF4-FFF2-40B4-BE49-F238E27FC236}">
                <a16:creationId xmlns:a16="http://schemas.microsoft.com/office/drawing/2014/main" id="{D401AD21-1DCF-CD07-9504-DFF5F0A0B313}"/>
              </a:ext>
            </a:extLst>
          </p:cNvPr>
          <p:cNvPicPr>
            <a:picLocks noChangeAspect="1"/>
          </p:cNvPicPr>
          <p:nvPr/>
        </p:nvPicPr>
        <p:blipFill>
          <a:blip r:embed="rId6"/>
          <a:srcRect r="34142"/>
          <a:stretch>
            <a:fillRect/>
          </a:stretch>
        </p:blipFill>
        <p:spPr>
          <a:xfrm>
            <a:off x="9656063" y="2405856"/>
            <a:ext cx="4037073" cy="5090667"/>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Right Triangle 14">
            <a:extLst>
              <a:ext uri="{FF2B5EF4-FFF2-40B4-BE49-F238E27FC236}">
                <a16:creationId xmlns:a16="http://schemas.microsoft.com/office/drawing/2014/main" id="{9FCA489F-212A-F778-9FCC-8994B9F240CA}"/>
              </a:ext>
            </a:extLst>
          </p:cNvPr>
          <p:cNvSpPr/>
          <p:nvPr/>
        </p:nvSpPr>
        <p:spPr>
          <a:xfrm>
            <a:off x="-424" y="6467708"/>
            <a:ext cx="2074127" cy="1750741"/>
          </a:xfrm>
          <a:prstGeom prst="rtTriangl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AE01BED-BCC5-9612-447C-8D7A0D15CFF1}"/>
              </a:ext>
            </a:extLst>
          </p:cNvPr>
          <p:cNvCxnSpPr/>
          <p:nvPr/>
        </p:nvCxnSpPr>
        <p:spPr>
          <a:xfrm>
            <a:off x="548640" y="3204971"/>
            <a:ext cx="3521555" cy="0"/>
          </a:xfrm>
          <a:prstGeom prst="line">
            <a:avLst/>
          </a:prstGeom>
        </p:spPr>
        <p:style>
          <a:lnRef idx="3">
            <a:schemeClr val="accent3"/>
          </a:lnRef>
          <a:fillRef idx="0">
            <a:schemeClr val="accent3"/>
          </a:fillRef>
          <a:effectRef idx="2">
            <a:schemeClr val="accent3"/>
          </a:effectRef>
          <a:fontRef idx="minor">
            <a:schemeClr val="tx1"/>
          </a:fontRef>
        </p:style>
      </p:cxnSp>
      <p:sp>
        <p:nvSpPr>
          <p:cNvPr id="19" name="Right Triangle 18">
            <a:extLst>
              <a:ext uri="{FF2B5EF4-FFF2-40B4-BE49-F238E27FC236}">
                <a16:creationId xmlns:a16="http://schemas.microsoft.com/office/drawing/2014/main" id="{DEAD0D4D-7416-150E-E03A-449ECA5AD37C}"/>
              </a:ext>
            </a:extLst>
          </p:cNvPr>
          <p:cNvSpPr/>
          <p:nvPr/>
        </p:nvSpPr>
        <p:spPr>
          <a:xfrm rot="10800000">
            <a:off x="2769381" y="0"/>
            <a:ext cx="2074127" cy="1750741"/>
          </a:xfrm>
          <a:prstGeom prst="rtTriangl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1604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FEEE7-5DBE-E7E3-A5E5-2D19185BB240}"/>
              </a:ext>
            </a:extLst>
          </p:cNvPr>
          <p:cNvSpPr>
            <a:spLocks noGrp="1"/>
          </p:cNvSpPr>
          <p:nvPr>
            <p:ph type="title"/>
          </p:nvPr>
        </p:nvSpPr>
        <p:spPr>
          <a:xfrm>
            <a:off x="1316736" y="6368684"/>
            <a:ext cx="12135917" cy="987552"/>
          </a:xfrm>
        </p:spPr>
        <p:txBody>
          <a:bodyPr/>
          <a:lstStyle/>
          <a:p>
            <a:pPr algn="ctr"/>
            <a:r>
              <a:rPr lang="en-US" sz="5400" dirty="0">
                <a:solidFill>
                  <a:schemeClr val="tx1"/>
                </a:solidFill>
                <a:latin typeface="Arial Black" panose="020B0A04020102020204" pitchFamily="34" charset="0"/>
              </a:rPr>
              <a:t>D</a:t>
            </a:r>
            <a:r>
              <a:rPr lang="en-US" sz="5400" dirty="0">
                <a:latin typeface="Arial Black" panose="020B0A04020102020204" pitchFamily="34" charset="0"/>
              </a:rPr>
              <a:t>ASHBOARD </a:t>
            </a:r>
            <a:r>
              <a:rPr lang="en-US" sz="5400" dirty="0">
                <a:solidFill>
                  <a:schemeClr val="tx1"/>
                </a:solidFill>
                <a:latin typeface="Arial Black" panose="020B0A04020102020204" pitchFamily="34" charset="0"/>
              </a:rPr>
              <a:t>C</a:t>
            </a:r>
            <a:r>
              <a:rPr lang="en-US" sz="5400" dirty="0">
                <a:latin typeface="Arial Black" panose="020B0A04020102020204" pitchFamily="34" charset="0"/>
              </a:rPr>
              <a:t>OMPONENTS</a:t>
            </a:r>
          </a:p>
        </p:txBody>
      </p:sp>
      <p:sp>
        <p:nvSpPr>
          <p:cNvPr id="16" name="Arrow: Pentagon 15">
            <a:extLst>
              <a:ext uri="{FF2B5EF4-FFF2-40B4-BE49-F238E27FC236}">
                <a16:creationId xmlns:a16="http://schemas.microsoft.com/office/drawing/2014/main" id="{89689200-9D2A-E2C0-5407-03BA4B460899}"/>
              </a:ext>
            </a:extLst>
          </p:cNvPr>
          <p:cNvSpPr/>
          <p:nvPr/>
        </p:nvSpPr>
        <p:spPr>
          <a:xfrm>
            <a:off x="0" y="5947057"/>
            <a:ext cx="1851949" cy="2282543"/>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DA4F623D-8F14-AECA-054A-A2084BACF8D4}"/>
              </a:ext>
            </a:extLst>
          </p:cNvPr>
          <p:cNvPicPr>
            <a:picLocks noChangeAspect="1"/>
          </p:cNvPicPr>
          <p:nvPr/>
        </p:nvPicPr>
        <p:blipFill>
          <a:blip r:embed="rId2"/>
          <a:srcRect b="4464"/>
          <a:stretch>
            <a:fillRect/>
          </a:stretch>
        </p:blipFill>
        <p:spPr>
          <a:xfrm>
            <a:off x="0" y="0"/>
            <a:ext cx="14630400" cy="5947057"/>
          </a:xfrm>
          <a:prstGeom prst="rect">
            <a:avLst/>
          </a:prstGeom>
        </p:spPr>
      </p:pic>
    </p:spTree>
    <p:extLst>
      <p:ext uri="{BB962C8B-B14F-4D97-AF65-F5344CB8AC3E}">
        <p14:creationId xmlns:p14="http://schemas.microsoft.com/office/powerpoint/2010/main" val="177882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664D4-D49F-93F5-35DE-34610D7C160A}"/>
              </a:ext>
            </a:extLst>
          </p:cNvPr>
          <p:cNvSpPr>
            <a:spLocks noGrp="1"/>
          </p:cNvSpPr>
          <p:nvPr>
            <p:ph type="title"/>
          </p:nvPr>
        </p:nvSpPr>
        <p:spPr>
          <a:xfrm>
            <a:off x="1316736" y="343924"/>
            <a:ext cx="12070080" cy="1724906"/>
          </a:xfrm>
        </p:spPr>
        <p:txBody>
          <a:bodyPr>
            <a:normAutofit/>
          </a:bodyPr>
          <a:lstStyle/>
          <a:p>
            <a:r>
              <a:rPr lang="en-US" sz="6000" b="1" dirty="0">
                <a:solidFill>
                  <a:schemeClr val="tx1"/>
                </a:solidFill>
                <a:latin typeface="Arial Black" panose="020B0A04020102020204" pitchFamily="34" charset="0"/>
              </a:rPr>
              <a:t>L</a:t>
            </a:r>
            <a:r>
              <a:rPr lang="en-US" sz="6000" b="1" dirty="0">
                <a:solidFill>
                  <a:srgbClr val="58B6C0"/>
                </a:solidFill>
                <a:latin typeface="Arial Black" panose="020B0A04020102020204" pitchFamily="34" charset="0"/>
              </a:rPr>
              <a:t>aptop </a:t>
            </a:r>
            <a:r>
              <a:rPr lang="en-US" sz="6000" b="1" dirty="0">
                <a:solidFill>
                  <a:schemeClr val="tx1"/>
                </a:solidFill>
                <a:latin typeface="Arial Black" panose="020B0A04020102020204" pitchFamily="34" charset="0"/>
              </a:rPr>
              <a:t>P</a:t>
            </a:r>
            <a:r>
              <a:rPr lang="en-US" sz="6000" b="1" dirty="0">
                <a:solidFill>
                  <a:srgbClr val="58B6C0"/>
                </a:solidFill>
                <a:latin typeface="Arial Black" panose="020B0A04020102020204" pitchFamily="34" charset="0"/>
              </a:rPr>
              <a:t>rice </a:t>
            </a:r>
            <a:r>
              <a:rPr lang="en-US" sz="6000" b="1" dirty="0">
                <a:solidFill>
                  <a:schemeClr val="tx1"/>
                </a:solidFill>
                <a:latin typeface="Arial Black" panose="020B0A04020102020204" pitchFamily="34" charset="0"/>
              </a:rPr>
              <a:t>A</a:t>
            </a:r>
            <a:r>
              <a:rPr lang="en-US" sz="6000" b="1" dirty="0">
                <a:solidFill>
                  <a:srgbClr val="58B6C0"/>
                </a:solidFill>
                <a:latin typeface="Arial Black" panose="020B0A04020102020204" pitchFamily="34" charset="0"/>
              </a:rPr>
              <a:t>nalysis</a:t>
            </a:r>
            <a:endParaRPr lang="en-US" sz="6000" b="1" dirty="0">
              <a:latin typeface="Arial Black" panose="020B0A04020102020204" pitchFamily="34" charset="0"/>
            </a:endParaRPr>
          </a:p>
        </p:txBody>
      </p:sp>
      <p:pic>
        <p:nvPicPr>
          <p:cNvPr id="3" name="Picture 2">
            <a:extLst>
              <a:ext uri="{FF2B5EF4-FFF2-40B4-BE49-F238E27FC236}">
                <a16:creationId xmlns:a16="http://schemas.microsoft.com/office/drawing/2014/main" id="{D2F401DD-C683-43DF-7F82-3EC5EF0EA521}"/>
              </a:ext>
            </a:extLst>
          </p:cNvPr>
          <p:cNvPicPr>
            <a:picLocks noChangeAspect="1"/>
          </p:cNvPicPr>
          <p:nvPr/>
        </p:nvPicPr>
        <p:blipFill>
          <a:blip r:embed="rId2"/>
          <a:srcRect t="17254" r="47728" b="41652"/>
          <a:stretch>
            <a:fillRect/>
          </a:stretch>
        </p:blipFill>
        <p:spPr>
          <a:xfrm>
            <a:off x="7990108" y="2286001"/>
            <a:ext cx="5053822" cy="2219642"/>
          </a:xfrm>
          <a:prstGeom prst="rect">
            <a:avLst/>
          </a:prstGeom>
          <a:ln>
            <a:noFill/>
          </a:ln>
          <a:effectLst>
            <a:softEdge rad="112500"/>
          </a:effectLst>
        </p:spPr>
      </p:pic>
      <p:sp>
        <p:nvSpPr>
          <p:cNvPr id="4" name="TextBox 3">
            <a:extLst>
              <a:ext uri="{FF2B5EF4-FFF2-40B4-BE49-F238E27FC236}">
                <a16:creationId xmlns:a16="http://schemas.microsoft.com/office/drawing/2014/main" id="{F28F979D-4A7E-B28C-F913-494AB3D61C49}"/>
              </a:ext>
            </a:extLst>
          </p:cNvPr>
          <p:cNvSpPr txBox="1"/>
          <p:nvPr/>
        </p:nvSpPr>
        <p:spPr>
          <a:xfrm>
            <a:off x="1420750" y="2730659"/>
            <a:ext cx="6069330" cy="4339650"/>
          </a:xfrm>
          <a:prstGeom prst="rect">
            <a:avLst/>
          </a:prstGeom>
          <a:noFill/>
        </p:spPr>
        <p:txBody>
          <a:bodyPr wrap="square" rtlCol="0">
            <a:spAutoFit/>
          </a:bodyPr>
          <a:lstStyle/>
          <a:p>
            <a:r>
              <a:rPr lang="en-US" sz="2800" u="sng" dirty="0"/>
              <a:t>Key insights visualized:</a:t>
            </a:r>
          </a:p>
          <a:p>
            <a:endParaRPr lang="en-US" sz="2400" dirty="0"/>
          </a:p>
          <a:p>
            <a:r>
              <a:rPr lang="en-US" sz="2400" dirty="0"/>
              <a:t>Average Laptop Price by Company:</a:t>
            </a:r>
          </a:p>
          <a:p>
            <a:pPr marL="285750" indent="-285750">
              <a:buFont typeface="Arial" panose="020B0604020202020204" pitchFamily="34" charset="0"/>
              <a:buChar char="•"/>
            </a:pPr>
            <a:r>
              <a:rPr lang="en-US" sz="2000" dirty="0"/>
              <a:t>Razer, LG, and MSI lead with the highest average prices.</a:t>
            </a:r>
          </a:p>
          <a:p>
            <a:pPr marL="285750" indent="-285750">
              <a:buFont typeface="Arial" panose="020B0604020202020204" pitchFamily="34" charset="0"/>
              <a:buChar char="•"/>
            </a:pPr>
            <a:r>
              <a:rPr lang="en-US" sz="2000" dirty="0"/>
              <a:t>Brands like Lenovo, HP, and Dell are more affordable on average.</a:t>
            </a:r>
          </a:p>
          <a:p>
            <a:endParaRPr lang="en-US" sz="1050" dirty="0"/>
          </a:p>
          <a:p>
            <a:r>
              <a:rPr lang="en-US" sz="2400" dirty="0"/>
              <a:t>Processor and GPU Pricing:</a:t>
            </a:r>
          </a:p>
          <a:p>
            <a:pPr marL="285750" indent="-285750">
              <a:buFont typeface="Arial" panose="020B0604020202020204" pitchFamily="34" charset="0"/>
              <a:buChar char="•"/>
            </a:pPr>
            <a:r>
              <a:rPr lang="en-US" sz="2000" dirty="0"/>
              <a:t>Intel CPUs and Nvidia GPUs result in higher average prices.</a:t>
            </a:r>
          </a:p>
          <a:p>
            <a:pPr marL="285750" indent="-285750">
              <a:buFont typeface="Arial" panose="020B0604020202020204" pitchFamily="34" charset="0"/>
              <a:buChar char="•"/>
            </a:pPr>
            <a:r>
              <a:rPr lang="en-US" sz="2000" dirty="0"/>
              <a:t>AMD processors offer more affordable configurations.</a:t>
            </a:r>
          </a:p>
          <a:p>
            <a:endParaRPr lang="en-US" sz="2400" dirty="0"/>
          </a:p>
        </p:txBody>
      </p:sp>
      <p:pic>
        <p:nvPicPr>
          <p:cNvPr id="5" name="Picture 4">
            <a:extLst>
              <a:ext uri="{FF2B5EF4-FFF2-40B4-BE49-F238E27FC236}">
                <a16:creationId xmlns:a16="http://schemas.microsoft.com/office/drawing/2014/main" id="{AC5594E6-F022-77B5-2568-7ABB4B95B4BC}"/>
              </a:ext>
            </a:extLst>
          </p:cNvPr>
          <p:cNvPicPr>
            <a:picLocks noChangeAspect="1"/>
          </p:cNvPicPr>
          <p:nvPr/>
        </p:nvPicPr>
        <p:blipFill>
          <a:blip r:embed="rId2"/>
          <a:srcRect l="76544" t="57919"/>
          <a:stretch>
            <a:fillRect/>
          </a:stretch>
        </p:blipFill>
        <p:spPr>
          <a:xfrm>
            <a:off x="10524743" y="4513906"/>
            <a:ext cx="2560997" cy="2566881"/>
          </a:xfrm>
          <a:prstGeom prst="rect">
            <a:avLst/>
          </a:prstGeom>
          <a:ln>
            <a:noFill/>
          </a:ln>
          <a:effectLst>
            <a:softEdge rad="112500"/>
          </a:effectLst>
        </p:spPr>
      </p:pic>
      <p:pic>
        <p:nvPicPr>
          <p:cNvPr id="6" name="Picture 5">
            <a:extLst>
              <a:ext uri="{FF2B5EF4-FFF2-40B4-BE49-F238E27FC236}">
                <a16:creationId xmlns:a16="http://schemas.microsoft.com/office/drawing/2014/main" id="{089CFEF6-BC09-9932-B5E1-F4CB002F7693}"/>
              </a:ext>
            </a:extLst>
          </p:cNvPr>
          <p:cNvPicPr>
            <a:picLocks noChangeAspect="1"/>
          </p:cNvPicPr>
          <p:nvPr/>
        </p:nvPicPr>
        <p:blipFill>
          <a:blip r:embed="rId2"/>
          <a:srcRect t="57670" r="77740"/>
          <a:stretch>
            <a:fillRect/>
          </a:stretch>
        </p:blipFill>
        <p:spPr>
          <a:xfrm>
            <a:off x="7990108" y="4503428"/>
            <a:ext cx="2534636" cy="2566881"/>
          </a:xfrm>
          <a:prstGeom prst="rect">
            <a:avLst/>
          </a:prstGeom>
          <a:ln>
            <a:noFill/>
          </a:ln>
          <a:effectLst>
            <a:softEdge rad="112500"/>
          </a:effectLst>
        </p:spPr>
      </p:pic>
    </p:spTree>
    <p:extLst>
      <p:ext uri="{BB962C8B-B14F-4D97-AF65-F5344CB8AC3E}">
        <p14:creationId xmlns:p14="http://schemas.microsoft.com/office/powerpoint/2010/main" val="1653019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80265F-472B-E5AB-622A-F4C51C597052}"/>
              </a:ext>
            </a:extLst>
          </p:cNvPr>
          <p:cNvPicPr>
            <a:picLocks noChangeAspect="1"/>
          </p:cNvPicPr>
          <p:nvPr/>
        </p:nvPicPr>
        <p:blipFill>
          <a:blip r:embed="rId2"/>
          <a:srcRect l="21662" t="57705" r="47609"/>
          <a:stretch>
            <a:fillRect/>
          </a:stretch>
        </p:blipFill>
        <p:spPr>
          <a:xfrm>
            <a:off x="9311267" y="387835"/>
            <a:ext cx="3200401" cy="2323752"/>
          </a:xfrm>
          <a:prstGeom prst="rect">
            <a:avLst/>
          </a:prstGeom>
          <a:ln>
            <a:noFill/>
          </a:ln>
          <a:effectLst>
            <a:softEdge rad="112500"/>
          </a:effectLst>
        </p:spPr>
      </p:pic>
      <p:sp>
        <p:nvSpPr>
          <p:cNvPr id="3" name="TextBox 2">
            <a:extLst>
              <a:ext uri="{FF2B5EF4-FFF2-40B4-BE49-F238E27FC236}">
                <a16:creationId xmlns:a16="http://schemas.microsoft.com/office/drawing/2014/main" id="{5F95CC99-656C-CBED-9921-72BAA943F358}"/>
              </a:ext>
            </a:extLst>
          </p:cNvPr>
          <p:cNvSpPr txBox="1"/>
          <p:nvPr/>
        </p:nvSpPr>
        <p:spPr>
          <a:xfrm>
            <a:off x="1207090" y="821047"/>
            <a:ext cx="8609021" cy="1138773"/>
          </a:xfrm>
          <a:prstGeom prst="rect">
            <a:avLst/>
          </a:prstGeom>
          <a:noFill/>
        </p:spPr>
        <p:txBody>
          <a:bodyPr wrap="square" rtlCol="0">
            <a:spAutoFit/>
          </a:bodyPr>
          <a:lstStyle/>
          <a:p>
            <a:r>
              <a:rPr lang="en-US" sz="2800" dirty="0"/>
              <a:t>Laptop Type and IPS Panel:</a:t>
            </a:r>
          </a:p>
          <a:p>
            <a:pPr marL="342900" indent="-342900">
              <a:buFont typeface="Arial" panose="020B0604020202020204" pitchFamily="34" charset="0"/>
              <a:buChar char="•"/>
            </a:pPr>
            <a:r>
              <a:rPr lang="en-US" sz="2000" dirty="0"/>
              <a:t>Workstations and Gaming laptops have the highest average prices.</a:t>
            </a:r>
          </a:p>
          <a:p>
            <a:pPr marL="342900" indent="-342900">
              <a:buFont typeface="Arial" panose="020B0604020202020204" pitchFamily="34" charset="0"/>
              <a:buChar char="•"/>
            </a:pPr>
            <a:r>
              <a:rPr lang="en-US" sz="2000" dirty="0"/>
              <a:t>IPS panels consistently increase the average price across all types</a:t>
            </a:r>
          </a:p>
        </p:txBody>
      </p:sp>
      <p:pic>
        <p:nvPicPr>
          <p:cNvPr id="5" name="Picture 4">
            <a:extLst>
              <a:ext uri="{FF2B5EF4-FFF2-40B4-BE49-F238E27FC236}">
                <a16:creationId xmlns:a16="http://schemas.microsoft.com/office/drawing/2014/main" id="{645A3CBC-3BB9-EAF9-B0C3-A8C4718C2D87}"/>
              </a:ext>
            </a:extLst>
          </p:cNvPr>
          <p:cNvPicPr>
            <a:picLocks noChangeAspect="1"/>
          </p:cNvPicPr>
          <p:nvPr/>
        </p:nvPicPr>
        <p:blipFill>
          <a:blip r:embed="rId2"/>
          <a:srcRect l="52033" t="58347" r="23097"/>
          <a:stretch>
            <a:fillRect/>
          </a:stretch>
        </p:blipFill>
        <p:spPr>
          <a:xfrm>
            <a:off x="1459331" y="2548307"/>
            <a:ext cx="2738044" cy="2519571"/>
          </a:xfrm>
          <a:prstGeom prst="rect">
            <a:avLst/>
          </a:prstGeom>
          <a:ln>
            <a:noFill/>
          </a:ln>
          <a:effectLst>
            <a:softEdge rad="112500"/>
          </a:effectLst>
        </p:spPr>
      </p:pic>
      <p:sp>
        <p:nvSpPr>
          <p:cNvPr id="6" name="TextBox 5">
            <a:extLst>
              <a:ext uri="{FF2B5EF4-FFF2-40B4-BE49-F238E27FC236}">
                <a16:creationId xmlns:a16="http://schemas.microsoft.com/office/drawing/2014/main" id="{C2C24AE4-C2B8-B184-CB6F-C9F76FCF8EAB}"/>
              </a:ext>
            </a:extLst>
          </p:cNvPr>
          <p:cNvSpPr txBox="1"/>
          <p:nvPr/>
        </p:nvSpPr>
        <p:spPr>
          <a:xfrm>
            <a:off x="4714570" y="2546794"/>
            <a:ext cx="8165088" cy="2431435"/>
          </a:xfrm>
          <a:prstGeom prst="rect">
            <a:avLst/>
          </a:prstGeom>
          <a:noFill/>
        </p:spPr>
        <p:txBody>
          <a:bodyPr wrap="square" rtlCol="0">
            <a:spAutoFit/>
          </a:bodyPr>
          <a:lstStyle/>
          <a:p>
            <a:r>
              <a:rPr lang="en-US" sz="2800" dirty="0"/>
              <a:t>OS Comparison:</a:t>
            </a:r>
          </a:p>
          <a:p>
            <a:pPr marL="342900" indent="-342900">
              <a:buFont typeface="Arial" panose="020B0604020202020204" pitchFamily="34" charset="0"/>
              <a:buChar char="•"/>
            </a:pPr>
            <a:r>
              <a:rPr lang="en-US" sz="2000" dirty="0"/>
              <a:t>macOS and Windows 10 Home editions are more expensive.</a:t>
            </a:r>
          </a:p>
          <a:p>
            <a:pPr marL="342900" indent="-342900">
              <a:buFont typeface="Arial" panose="020B0604020202020204" pitchFamily="34" charset="0"/>
              <a:buChar char="•"/>
            </a:pPr>
            <a:r>
              <a:rPr lang="en-US" sz="2000" dirty="0"/>
              <a:t>Linux and Chrome OS-based devices are on the budget-friendly end.</a:t>
            </a:r>
          </a:p>
          <a:p>
            <a:pPr marL="342900" indent="-342900">
              <a:buFont typeface="Arial" panose="020B0604020202020204" pitchFamily="34" charset="0"/>
              <a:buChar char="•"/>
            </a:pPr>
            <a:endParaRPr lang="en-US" sz="1050" dirty="0"/>
          </a:p>
          <a:p>
            <a:r>
              <a:rPr lang="en-US" sz="2800" dirty="0"/>
              <a:t>Average Price by Storage Type:</a:t>
            </a:r>
          </a:p>
          <a:p>
            <a:pPr marL="342900" indent="-342900">
              <a:buFont typeface="Arial" panose="020B0604020202020204" pitchFamily="34" charset="0"/>
              <a:buChar char="•"/>
            </a:pPr>
            <a:r>
              <a:rPr lang="en-US" sz="2000" dirty="0"/>
              <a:t>SSD-based laptops dominate the mid-to-high price segment</a:t>
            </a:r>
          </a:p>
          <a:p>
            <a:pPr marL="342900" indent="-342900">
              <a:buFont typeface="Arial" panose="020B0604020202020204" pitchFamily="34" charset="0"/>
              <a:buChar char="•"/>
            </a:pPr>
            <a:r>
              <a:rPr lang="en-US" sz="2000" dirty="0"/>
              <a:t>HDDs and Hybrid storage tend to be more affordable.</a:t>
            </a:r>
          </a:p>
        </p:txBody>
      </p:sp>
      <p:sp>
        <p:nvSpPr>
          <p:cNvPr id="7" name="TextBox 6">
            <a:extLst>
              <a:ext uri="{FF2B5EF4-FFF2-40B4-BE49-F238E27FC236}">
                <a16:creationId xmlns:a16="http://schemas.microsoft.com/office/drawing/2014/main" id="{B3EF39AF-6371-045F-AC95-31A4DEE34BCA}"/>
              </a:ext>
            </a:extLst>
          </p:cNvPr>
          <p:cNvSpPr txBox="1"/>
          <p:nvPr/>
        </p:nvSpPr>
        <p:spPr>
          <a:xfrm>
            <a:off x="1207090" y="5565204"/>
            <a:ext cx="5980571" cy="1446550"/>
          </a:xfrm>
          <a:prstGeom prst="rect">
            <a:avLst/>
          </a:prstGeom>
          <a:noFill/>
        </p:spPr>
        <p:txBody>
          <a:bodyPr wrap="square" rtlCol="0">
            <a:spAutoFit/>
          </a:bodyPr>
          <a:lstStyle/>
          <a:p>
            <a:r>
              <a:rPr lang="en-US" sz="2800" dirty="0"/>
              <a:t>Average Price by Display Resolution:</a:t>
            </a:r>
          </a:p>
          <a:p>
            <a:pPr marL="342900" indent="-342900">
              <a:buFont typeface="Arial" panose="020B0604020202020204" pitchFamily="34" charset="0"/>
              <a:buChar char="•"/>
            </a:pPr>
            <a:r>
              <a:rPr lang="en-US" sz="2000" dirty="0"/>
              <a:t>4K Ultra-HD laptops are the most expensive, followed by Quad HD and Full HD.</a:t>
            </a:r>
          </a:p>
          <a:p>
            <a:pPr marL="342900" indent="-342900">
              <a:buFont typeface="Arial" panose="020B0604020202020204" pitchFamily="34" charset="0"/>
              <a:buChar char="•"/>
            </a:pPr>
            <a:r>
              <a:rPr lang="en-US" sz="2000" dirty="0"/>
              <a:t>Standard resolution laptops are the least expensive.</a:t>
            </a:r>
          </a:p>
        </p:txBody>
      </p:sp>
      <p:pic>
        <p:nvPicPr>
          <p:cNvPr id="8" name="Picture 7">
            <a:extLst>
              <a:ext uri="{FF2B5EF4-FFF2-40B4-BE49-F238E27FC236}">
                <a16:creationId xmlns:a16="http://schemas.microsoft.com/office/drawing/2014/main" id="{26CBB3ED-6802-E8FF-BBCA-19215F52499C}"/>
              </a:ext>
            </a:extLst>
          </p:cNvPr>
          <p:cNvPicPr>
            <a:picLocks noChangeAspect="1"/>
          </p:cNvPicPr>
          <p:nvPr/>
        </p:nvPicPr>
        <p:blipFill>
          <a:blip r:embed="rId3"/>
          <a:srcRect l="51807" t="17655" r="23252" b="41603"/>
          <a:stretch>
            <a:fillRect/>
          </a:stretch>
        </p:blipFill>
        <p:spPr>
          <a:xfrm>
            <a:off x="10214876" y="5051681"/>
            <a:ext cx="2709747" cy="2473596"/>
          </a:xfrm>
          <a:prstGeom prst="rect">
            <a:avLst/>
          </a:prstGeom>
          <a:ln>
            <a:noFill/>
          </a:ln>
          <a:effectLst>
            <a:softEdge rad="112500"/>
          </a:effectLst>
        </p:spPr>
      </p:pic>
      <p:pic>
        <p:nvPicPr>
          <p:cNvPr id="9" name="Picture 8">
            <a:extLst>
              <a:ext uri="{FF2B5EF4-FFF2-40B4-BE49-F238E27FC236}">
                <a16:creationId xmlns:a16="http://schemas.microsoft.com/office/drawing/2014/main" id="{EDE4172E-A0A5-6139-377D-8E42FE9140AA}"/>
              </a:ext>
            </a:extLst>
          </p:cNvPr>
          <p:cNvPicPr>
            <a:picLocks noChangeAspect="1"/>
          </p:cNvPicPr>
          <p:nvPr/>
        </p:nvPicPr>
        <p:blipFill>
          <a:blip r:embed="rId3"/>
          <a:srcRect l="76397" t="17008" r="655" b="41105"/>
          <a:stretch>
            <a:fillRect/>
          </a:stretch>
        </p:blipFill>
        <p:spPr>
          <a:xfrm>
            <a:off x="7315200" y="5067878"/>
            <a:ext cx="2424691" cy="2473080"/>
          </a:xfrm>
          <a:prstGeom prst="rect">
            <a:avLst/>
          </a:prstGeom>
          <a:ln>
            <a:noFill/>
          </a:ln>
          <a:effectLst>
            <a:softEdge rad="112500"/>
          </a:effectLst>
        </p:spPr>
      </p:pic>
    </p:spTree>
    <p:extLst>
      <p:ext uri="{BB962C8B-B14F-4D97-AF65-F5344CB8AC3E}">
        <p14:creationId xmlns:p14="http://schemas.microsoft.com/office/powerpoint/2010/main" val="4122732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460192-5CF1-6C01-64D5-D9D2D7E091C2}"/>
              </a:ext>
            </a:extLst>
          </p:cNvPr>
          <p:cNvPicPr>
            <a:picLocks noChangeAspect="1"/>
          </p:cNvPicPr>
          <p:nvPr/>
        </p:nvPicPr>
        <p:blipFill>
          <a:blip r:embed="rId2"/>
          <a:srcRect t="13523" r="39055"/>
          <a:stretch>
            <a:fillRect/>
          </a:stretch>
        </p:blipFill>
        <p:spPr>
          <a:xfrm>
            <a:off x="7669743" y="2285550"/>
            <a:ext cx="6332235" cy="5051953"/>
          </a:xfrm>
          <a:prstGeom prst="rect">
            <a:avLst/>
          </a:prstGeom>
          <a:ln>
            <a:noFill/>
          </a:ln>
          <a:effectLst>
            <a:softEdge rad="112500"/>
          </a:effectLst>
        </p:spPr>
      </p:pic>
      <p:sp>
        <p:nvSpPr>
          <p:cNvPr id="2" name="Title 1">
            <a:extLst>
              <a:ext uri="{FF2B5EF4-FFF2-40B4-BE49-F238E27FC236}">
                <a16:creationId xmlns:a16="http://schemas.microsoft.com/office/drawing/2014/main" id="{AC70269E-66A1-5044-E648-F706B1BCDE9A}"/>
              </a:ext>
            </a:extLst>
          </p:cNvPr>
          <p:cNvSpPr>
            <a:spLocks noGrp="1"/>
          </p:cNvSpPr>
          <p:nvPr>
            <p:ph type="title"/>
          </p:nvPr>
        </p:nvSpPr>
        <p:spPr/>
        <p:txBody>
          <a:bodyPr/>
          <a:lstStyle/>
          <a:p>
            <a:r>
              <a:rPr lang="en-US" dirty="0">
                <a:solidFill>
                  <a:schemeClr val="tx1"/>
                </a:solidFill>
                <a:latin typeface="Arial Black" panose="020B0A04020102020204" pitchFamily="34" charset="0"/>
                <a:cs typeface="Arial" panose="020B0604020202020204" pitchFamily="34" charset="0"/>
              </a:rPr>
              <a:t>L</a:t>
            </a:r>
            <a:r>
              <a:rPr lang="en-US" dirty="0">
                <a:solidFill>
                  <a:srgbClr val="58B6C0"/>
                </a:solidFill>
                <a:latin typeface="Arial Black" panose="020B0A04020102020204" pitchFamily="34" charset="0"/>
                <a:cs typeface="Arial" panose="020B0604020202020204" pitchFamily="34" charset="0"/>
              </a:rPr>
              <a:t>aptop </a:t>
            </a:r>
            <a:r>
              <a:rPr lang="en-US" dirty="0">
                <a:solidFill>
                  <a:schemeClr val="tx1"/>
                </a:solidFill>
                <a:latin typeface="Arial Black" panose="020B0A04020102020204" pitchFamily="34" charset="0"/>
                <a:cs typeface="Arial" panose="020B0604020202020204" pitchFamily="34" charset="0"/>
              </a:rPr>
              <a:t>S</a:t>
            </a:r>
            <a:r>
              <a:rPr lang="en-US" dirty="0">
                <a:solidFill>
                  <a:srgbClr val="58B6C0"/>
                </a:solidFill>
                <a:latin typeface="Arial Black" panose="020B0A04020102020204" pitchFamily="34" charset="0"/>
                <a:cs typeface="Arial" panose="020B0604020202020204" pitchFamily="34" charset="0"/>
              </a:rPr>
              <a:t>tock </a:t>
            </a:r>
            <a:r>
              <a:rPr lang="en-US" dirty="0">
                <a:solidFill>
                  <a:schemeClr val="tx1"/>
                </a:solidFill>
                <a:latin typeface="Arial Black" panose="020B0A04020102020204" pitchFamily="34" charset="0"/>
                <a:cs typeface="Arial" panose="020B0604020202020204" pitchFamily="34" charset="0"/>
              </a:rPr>
              <a:t>A</a:t>
            </a:r>
            <a:r>
              <a:rPr lang="en-US" dirty="0">
                <a:solidFill>
                  <a:srgbClr val="58B6C0"/>
                </a:solidFill>
                <a:latin typeface="Arial Black" panose="020B0A04020102020204" pitchFamily="34" charset="0"/>
                <a:cs typeface="Arial" panose="020B0604020202020204" pitchFamily="34" charset="0"/>
              </a:rPr>
              <a:t>nalysis</a:t>
            </a:r>
          </a:p>
        </p:txBody>
      </p:sp>
      <p:sp>
        <p:nvSpPr>
          <p:cNvPr id="3" name="TextBox 2">
            <a:extLst>
              <a:ext uri="{FF2B5EF4-FFF2-40B4-BE49-F238E27FC236}">
                <a16:creationId xmlns:a16="http://schemas.microsoft.com/office/drawing/2014/main" id="{74ADF116-3B4E-8CF5-E1F3-4AAC18D130F3}"/>
              </a:ext>
            </a:extLst>
          </p:cNvPr>
          <p:cNvSpPr txBox="1"/>
          <p:nvPr/>
        </p:nvSpPr>
        <p:spPr>
          <a:xfrm>
            <a:off x="1316736" y="2387785"/>
            <a:ext cx="6397611" cy="4847481"/>
          </a:xfrm>
          <a:prstGeom prst="rect">
            <a:avLst/>
          </a:prstGeom>
          <a:noFill/>
        </p:spPr>
        <p:txBody>
          <a:bodyPr wrap="square" rtlCol="0">
            <a:spAutoFit/>
          </a:bodyPr>
          <a:lstStyle/>
          <a:p>
            <a:pPr algn="just"/>
            <a:r>
              <a:rPr lang="en-US" sz="2800" u="sng" dirty="0"/>
              <a:t>Key metrics shown:</a:t>
            </a:r>
          </a:p>
          <a:p>
            <a:pPr algn="just"/>
            <a:endParaRPr lang="en-US" sz="1600" dirty="0"/>
          </a:p>
          <a:p>
            <a:pPr algn="just"/>
            <a:r>
              <a:rPr lang="en-US" sz="2800" dirty="0"/>
              <a:t>Laptop Counts by Company:</a:t>
            </a:r>
          </a:p>
          <a:p>
            <a:pPr marL="342900" indent="-342900" algn="just">
              <a:buFont typeface="Arial" panose="020B0604020202020204" pitchFamily="34" charset="0"/>
              <a:buChar char="•"/>
            </a:pPr>
            <a:r>
              <a:rPr lang="en-US" sz="2000" dirty="0"/>
              <a:t>Dell, Lenovo, and HP lead in inventory count.</a:t>
            </a:r>
          </a:p>
          <a:p>
            <a:pPr marL="342900" indent="-342900" algn="just">
              <a:buFont typeface="Arial" panose="020B0604020202020204" pitchFamily="34" charset="0"/>
              <a:buChar char="•"/>
            </a:pPr>
            <a:r>
              <a:rPr lang="en-US" sz="2000" dirty="0"/>
              <a:t>Apple and premium brands like Razer and LG have limited stock.</a:t>
            </a:r>
          </a:p>
          <a:p>
            <a:pPr marL="342900" indent="-342900" algn="just">
              <a:buFont typeface="Arial" panose="020B0604020202020204" pitchFamily="34" charset="0"/>
              <a:buChar char="•"/>
            </a:pPr>
            <a:endParaRPr lang="en-US" sz="1050" dirty="0"/>
          </a:p>
          <a:p>
            <a:pPr algn="just"/>
            <a:r>
              <a:rPr lang="en-US" sz="2800" dirty="0"/>
              <a:t>CPU/GPU Distribution:</a:t>
            </a:r>
            <a:endParaRPr lang="en-US" sz="2000" dirty="0"/>
          </a:p>
          <a:p>
            <a:pPr marL="342900" indent="-342900" algn="just">
              <a:buFont typeface="Arial" panose="020B0604020202020204" pitchFamily="34" charset="0"/>
              <a:buChar char="•"/>
            </a:pPr>
            <a:r>
              <a:rPr lang="en-US" sz="2000" dirty="0"/>
              <a:t>Intel CPUs are dominant in the market (over 1000 units).</a:t>
            </a:r>
          </a:p>
          <a:p>
            <a:pPr marL="342900" indent="-342900" algn="just">
              <a:buFont typeface="Arial" panose="020B0604020202020204" pitchFamily="34" charset="0"/>
              <a:buChar char="•"/>
            </a:pPr>
            <a:r>
              <a:rPr lang="en-US" sz="2000" dirty="0"/>
              <a:t>Nvidia is the second most common GPU vendor after Intel integrated graphics.</a:t>
            </a:r>
          </a:p>
          <a:p>
            <a:pPr marL="342900" indent="-342900" algn="just">
              <a:buFont typeface="Arial" panose="020B0604020202020204" pitchFamily="34" charset="0"/>
              <a:buChar char="•"/>
            </a:pPr>
            <a:endParaRPr lang="en-US" sz="1050" dirty="0"/>
          </a:p>
          <a:p>
            <a:pPr algn="just"/>
            <a:r>
              <a:rPr lang="en-US" sz="2800" dirty="0"/>
              <a:t>Top Processors in Stock:</a:t>
            </a:r>
          </a:p>
          <a:p>
            <a:pPr marL="342900" indent="-342900" algn="just">
              <a:buFont typeface="Arial" panose="020B0604020202020204" pitchFamily="34" charset="0"/>
              <a:buChar char="•"/>
            </a:pPr>
            <a:r>
              <a:rPr lang="en-US" sz="2000" dirty="0"/>
              <a:t>Core i5 7200U is the most stocked processor.</a:t>
            </a:r>
          </a:p>
          <a:p>
            <a:pPr marL="342900" indent="-342900" algn="just">
              <a:buFont typeface="Arial" panose="020B0604020202020204" pitchFamily="34" charset="0"/>
              <a:buChar char="•"/>
            </a:pPr>
            <a:r>
              <a:rPr lang="en-US" sz="2000" dirty="0"/>
              <a:t>HD Graphics 620 is the most common GPU.</a:t>
            </a:r>
          </a:p>
        </p:txBody>
      </p:sp>
    </p:spTree>
    <p:extLst>
      <p:ext uri="{BB962C8B-B14F-4D97-AF65-F5344CB8AC3E}">
        <p14:creationId xmlns:p14="http://schemas.microsoft.com/office/powerpoint/2010/main" val="3201580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2EA2D-741D-530C-B3BD-CA4863A49C6B}"/>
              </a:ext>
            </a:extLst>
          </p:cNvPr>
          <p:cNvPicPr>
            <a:picLocks noChangeAspect="1"/>
          </p:cNvPicPr>
          <p:nvPr/>
        </p:nvPicPr>
        <p:blipFill>
          <a:blip r:embed="rId2"/>
          <a:stretch>
            <a:fillRect/>
          </a:stretch>
        </p:blipFill>
        <p:spPr>
          <a:xfrm>
            <a:off x="1661274" y="306118"/>
            <a:ext cx="11307851" cy="6317396"/>
          </a:xfrm>
          <a:prstGeom prst="rect">
            <a:avLst/>
          </a:prstGeom>
        </p:spPr>
      </p:pic>
      <p:sp>
        <p:nvSpPr>
          <p:cNvPr id="4" name="TextBox 3">
            <a:extLst>
              <a:ext uri="{FF2B5EF4-FFF2-40B4-BE49-F238E27FC236}">
                <a16:creationId xmlns:a16="http://schemas.microsoft.com/office/drawing/2014/main" id="{7961C927-9B07-5A5C-7C17-BD3F1366D183}"/>
              </a:ext>
            </a:extLst>
          </p:cNvPr>
          <p:cNvSpPr txBox="1"/>
          <p:nvPr/>
        </p:nvSpPr>
        <p:spPr>
          <a:xfrm>
            <a:off x="4036741" y="6757639"/>
            <a:ext cx="7181518" cy="584775"/>
          </a:xfrm>
          <a:prstGeom prst="rect">
            <a:avLst/>
          </a:prstGeom>
          <a:noFill/>
        </p:spPr>
        <p:txBody>
          <a:bodyPr wrap="none" rtlCol="0">
            <a:spAutoFit/>
          </a:bodyPr>
          <a:lstStyle/>
          <a:p>
            <a:r>
              <a:rPr lang="en-US" sz="3200" dirty="0"/>
              <a:t>Laptop Price Analysis Dashboard Page-1/3</a:t>
            </a:r>
          </a:p>
        </p:txBody>
      </p:sp>
    </p:spTree>
    <p:extLst>
      <p:ext uri="{BB962C8B-B14F-4D97-AF65-F5344CB8AC3E}">
        <p14:creationId xmlns:p14="http://schemas.microsoft.com/office/powerpoint/2010/main" val="719001403"/>
      </p:ext>
    </p:extLst>
  </p:cSld>
  <p:clrMapOvr>
    <a:masterClrMapping/>
  </p:clrMapOvr>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1257</TotalTime>
  <Words>588</Words>
  <Application>Microsoft Office PowerPoint</Application>
  <PresentationFormat>Custom</PresentationFormat>
  <Paragraphs>88</Paragraphs>
  <Slides>16</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Adobe Devanagari</vt:lpstr>
      <vt:lpstr>Aptos Display</vt:lpstr>
      <vt:lpstr>Arial</vt:lpstr>
      <vt:lpstr>Arial Black</vt:lpstr>
      <vt:lpstr>Calibri</vt:lpstr>
      <vt:lpstr>Calibri Light</vt:lpstr>
      <vt:lpstr>Wingdings</vt:lpstr>
      <vt:lpstr>Retrospect</vt:lpstr>
      <vt:lpstr>Laptop Price Analysis and Prediction</vt:lpstr>
      <vt:lpstr>CONTENTS</vt:lpstr>
      <vt:lpstr>Objective</vt:lpstr>
      <vt:lpstr>DATA OVERVIEW</vt:lpstr>
      <vt:lpstr>DASHBOARD COMPONENTS</vt:lpstr>
      <vt:lpstr>Laptop Price Analysis</vt:lpstr>
      <vt:lpstr>PowerPoint Presentation</vt:lpstr>
      <vt:lpstr>Laptop Stock Analysis</vt:lpstr>
      <vt:lpstr>PowerPoint Presentation</vt:lpstr>
      <vt:lpstr>PowerPoint Presentation</vt:lpstr>
      <vt:lpstr>PowerPoint Presentation</vt:lpstr>
      <vt:lpstr>Laptop Price Prediction</vt:lpstr>
      <vt:lpstr>Filtered Price Prediction</vt:lpstr>
      <vt:lpstr>Tools &amp; Technologies Used</vt:lpstr>
      <vt:lpstr>Key Insights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Varun Malhotra</dc:creator>
  <cp:keywords/>
  <dc:description>generated using python-pptx</dc:description>
  <cp:lastModifiedBy>Varun Malhotra</cp:lastModifiedBy>
  <cp:revision>7</cp:revision>
  <dcterms:created xsi:type="dcterms:W3CDTF">2013-01-27T09:14:16Z</dcterms:created>
  <dcterms:modified xsi:type="dcterms:W3CDTF">2025-06-18T09:52:58Z</dcterms:modified>
  <cp:category/>
</cp:coreProperties>
</file>